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7" r:id="rId2"/>
    <p:sldId id="258" r:id="rId3"/>
  </p:sldIdLst>
  <p:sldSz cx="12192000" cy="6858000"/>
  <p:notesSz cx="6742113" cy="98726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9">
          <p15:clr>
            <a:srgbClr val="A4A3A4"/>
          </p15:clr>
        </p15:guide>
        <p15:guide id="2" pos="212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7422"/>
    <p:restoredTop sz="86420"/>
  </p:normalViewPr>
  <p:slideViewPr>
    <p:cSldViewPr snapToGrid="0" snapToObjects="1">
      <p:cViewPr varScale="1">
        <p:scale>
          <a:sx n="77" d="100"/>
          <a:sy n="77" d="100"/>
        </p:scale>
        <p:origin x="570" y="5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55" d="100"/>
          <a:sy n="55" d="100"/>
        </p:scale>
        <p:origin x="-2622" y="-84"/>
      </p:cViewPr>
      <p:guideLst>
        <p:guide orient="horz" pos="3109"/>
        <p:guide pos="212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pt-BR"/>
              <a:t>Item No. 5 Annex B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18971" y="0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065301-9188-4B9C-A8F1-F21A0177F0B9}" type="datetimeFigureOut">
              <a:rPr lang="en-GB" smtClean="0"/>
              <a:t>02/12/2020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7316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18971" y="9377316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D2B3B6-CA22-46CA-A744-75C2513BC1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7571670"/>
      </p:ext>
    </p:extLst>
  </p:cSld>
  <p:clrMap bg1="lt1" tx1="dk1" bg2="lt2" tx2="dk2" accent1="accent1" accent2="accent2" accent3="accent3" accent4="accent4" accent5="accent5" accent6="accent6" hlink="hlink" folHlink="folHlink"/>
  <p:hf sldNum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pt-BR"/>
              <a:t>Item No. 5 Annex B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8971" y="0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71DD39-ED68-4E52-B5BE-ACF7747E7EE5}" type="datetimeFigureOut">
              <a:rPr lang="en-GB" smtClean="0"/>
              <a:t>02/12/2020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9375" y="739775"/>
            <a:ext cx="6583363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4212" y="4689515"/>
            <a:ext cx="5393690" cy="444269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7316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8971" y="9377316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D07E77-5951-45D4-A46D-BDA75D87E1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1054877"/>
      </p:ext>
    </p:extLst>
  </p:cSld>
  <p:clrMap bg1="lt1" tx1="dk1" bg2="lt2" tx2="dk2" accent1="accent1" accent2="accent2" accent3="accent3" accent4="accent4" accent5="accent5" accent6="accent6" hlink="hlink" folHlink="folHlink"/>
  <p:hf sldNum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pt-BR"/>
              <a:t>Item No. 5 Annex B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97514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pt-BR"/>
              <a:t>Item No. 5 Annex B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98558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5B879-13AD-ED4B-81F5-0C0738F590AD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7BB9E-9280-F14F-9CC6-FBE24F292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39249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5B879-13AD-ED4B-81F5-0C0738F590AD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7BB9E-9280-F14F-9CC6-FBE24F292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4137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5B879-13AD-ED4B-81F5-0C0738F590AD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7BB9E-9280-F14F-9CC6-FBE24F292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62175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5B879-13AD-ED4B-81F5-0C0738F590AD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7BB9E-9280-F14F-9CC6-FBE24F292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29447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5B879-13AD-ED4B-81F5-0C0738F590AD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7BB9E-9280-F14F-9CC6-FBE24F292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0666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5B879-13AD-ED4B-81F5-0C0738F590AD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7BB9E-9280-F14F-9CC6-FBE24F292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6497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5B879-13AD-ED4B-81F5-0C0738F590AD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7BB9E-9280-F14F-9CC6-FBE24F292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39307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5B879-13AD-ED4B-81F5-0C0738F590AD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7BB9E-9280-F14F-9CC6-FBE24F292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84787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5B879-13AD-ED4B-81F5-0C0738F590AD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7BB9E-9280-F14F-9CC6-FBE24F292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13977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5B879-13AD-ED4B-81F5-0C0738F590AD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7BB9E-9280-F14F-9CC6-FBE24F292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61423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5B879-13AD-ED4B-81F5-0C0738F590AD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7BB9E-9280-F14F-9CC6-FBE24F292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00957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15B879-13AD-ED4B-81F5-0C0738F590AD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47BB9E-9280-F14F-9CC6-FBE24F292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2657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/>
          <p:cNvSpPr/>
          <p:nvPr/>
        </p:nvSpPr>
        <p:spPr>
          <a:xfrm>
            <a:off x="1549831" y="601449"/>
            <a:ext cx="10383864" cy="2768189"/>
          </a:xfrm>
          <a:prstGeom prst="rect">
            <a:avLst/>
          </a:prstGeom>
          <a:solidFill>
            <a:schemeClr val="accent6">
              <a:lumMod val="75000"/>
            </a:schemeClr>
          </a:solidFill>
          <a:ln w="28575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3" name="Group 72">
            <a:extLst>
              <a:ext uri="{FF2B5EF4-FFF2-40B4-BE49-F238E27FC236}">
                <a16:creationId xmlns:a16="http://schemas.microsoft.com/office/drawing/2014/main" id="{69B24816-5AED-694D-8689-C16E0D6CF358}"/>
              </a:ext>
            </a:extLst>
          </p:cNvPr>
          <p:cNvGrpSpPr/>
          <p:nvPr/>
        </p:nvGrpSpPr>
        <p:grpSpPr>
          <a:xfrm>
            <a:off x="4618177" y="736705"/>
            <a:ext cx="4087313" cy="809296"/>
            <a:chOff x="4065503" y="742054"/>
            <a:chExt cx="4087313" cy="809296"/>
          </a:xfrm>
        </p:grpSpPr>
        <p:sp>
          <p:nvSpPr>
            <p:cNvPr id="4" name="Rectangle 3"/>
            <p:cNvSpPr/>
            <p:nvPr/>
          </p:nvSpPr>
          <p:spPr>
            <a:xfrm>
              <a:off x="4065503" y="742054"/>
              <a:ext cx="1849820" cy="809296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28575"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>
                  <a:solidFill>
                    <a:schemeClr val="tx1"/>
                  </a:solidFill>
                </a:rPr>
                <a:t>Stephen Barnes</a:t>
              </a:r>
            </a:p>
            <a:p>
              <a:pPr algn="ctr"/>
              <a:r>
                <a:rPr lang="en-US" sz="1200" dirty="0">
                  <a:solidFill>
                    <a:schemeClr val="tx1"/>
                  </a:solidFill>
                </a:rPr>
                <a:t>(Chair)</a:t>
              </a:r>
            </a:p>
          </p:txBody>
        </p:sp>
        <p:sp>
          <p:nvSpPr>
            <p:cNvPr id="5" name="Rectangle 4"/>
            <p:cNvSpPr/>
            <p:nvPr/>
          </p:nvSpPr>
          <p:spPr>
            <a:xfrm>
              <a:off x="6302996" y="742054"/>
              <a:ext cx="1849820" cy="809296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28575"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>
                  <a:solidFill>
                    <a:schemeClr val="tx1"/>
                  </a:solidFill>
                </a:rPr>
                <a:t>Phil Wilkinson</a:t>
              </a:r>
            </a:p>
            <a:p>
              <a:pPr algn="ctr"/>
              <a:r>
                <a:rPr lang="en-US" sz="1200" dirty="0">
                  <a:solidFill>
                    <a:schemeClr val="tx1"/>
                  </a:solidFill>
                </a:rPr>
                <a:t>(Vice-Chair)</a:t>
              </a:r>
            </a:p>
          </p:txBody>
        </p:sp>
      </p:grpSp>
      <p:sp>
        <p:nvSpPr>
          <p:cNvPr id="20" name="Rectangle 19"/>
          <p:cNvSpPr/>
          <p:nvPr/>
        </p:nvSpPr>
        <p:spPr>
          <a:xfrm>
            <a:off x="48501" y="1627146"/>
            <a:ext cx="1068214" cy="70944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chemeClr val="tx1"/>
                </a:solidFill>
              </a:rPr>
              <a:t>Debbie Corcoran</a:t>
            </a:r>
          </a:p>
          <a:p>
            <a:pPr algn="ctr"/>
            <a:r>
              <a:rPr lang="en-US" sz="1100" dirty="0">
                <a:solidFill>
                  <a:schemeClr val="tx1"/>
                </a:solidFill>
              </a:rPr>
              <a:t>(Director of Governance)</a:t>
            </a:r>
          </a:p>
        </p:txBody>
      </p:sp>
      <p:cxnSp>
        <p:nvCxnSpPr>
          <p:cNvPr id="28" name="Elbow Connector 27"/>
          <p:cNvCxnSpPr>
            <a:cxnSpLocks/>
            <a:stCxn id="21" idx="1"/>
            <a:endCxn id="20" idx="3"/>
          </p:cNvCxnSpPr>
          <p:nvPr/>
        </p:nvCxnSpPr>
        <p:spPr>
          <a:xfrm rot="10800000">
            <a:off x="1116715" y="1981870"/>
            <a:ext cx="433116" cy="3674"/>
          </a:xfrm>
          <a:prstGeom prst="bentConnector3">
            <a:avLst>
              <a:gd name="adj1" fmla="val 50000"/>
            </a:avLst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Title 95"/>
          <p:cNvSpPr>
            <a:spLocks noGrp="1"/>
          </p:cNvSpPr>
          <p:nvPr>
            <p:ph type="title"/>
          </p:nvPr>
        </p:nvSpPr>
        <p:spPr>
          <a:xfrm>
            <a:off x="838200" y="10507"/>
            <a:ext cx="10515600" cy="662154"/>
          </a:xfrm>
        </p:spPr>
        <p:txBody>
          <a:bodyPr>
            <a:normAutofit/>
          </a:bodyPr>
          <a:lstStyle/>
          <a:p>
            <a:pPr algn="ctr"/>
            <a:r>
              <a:rPr lang="en-US" sz="1100" b="1" dirty="0">
                <a:latin typeface="+mn-lt"/>
              </a:rPr>
              <a:t>  </a:t>
            </a:r>
            <a:endParaRPr lang="en-US" sz="2800" b="1" dirty="0">
              <a:latin typeface="+mn-lt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2242200" y="6125326"/>
            <a:ext cx="1620447" cy="654652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en-US" sz="1050" dirty="0">
              <a:solidFill>
                <a:schemeClr val="tx1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3881354" y="6022254"/>
            <a:ext cx="1817945" cy="757723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en-US" sz="1050" dirty="0">
              <a:solidFill>
                <a:schemeClr val="tx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6818062" y="6410646"/>
            <a:ext cx="1610264" cy="369332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8559980" y="6410645"/>
            <a:ext cx="1621030" cy="365174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10312666" y="6408382"/>
            <a:ext cx="1621029" cy="365174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9747683" y="142043"/>
            <a:ext cx="202240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/>
              <a:t>                       </a:t>
            </a:r>
          </a:p>
        </p:txBody>
      </p:sp>
      <p:sp>
        <p:nvSpPr>
          <p:cNvPr id="7" name="Rectangle 6"/>
          <p:cNvSpPr/>
          <p:nvPr/>
        </p:nvSpPr>
        <p:spPr>
          <a:xfrm>
            <a:off x="2169082" y="1654629"/>
            <a:ext cx="1023509" cy="7488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 b="1" dirty="0">
              <a:solidFill>
                <a:schemeClr val="tx1"/>
              </a:solidFill>
            </a:endParaRPr>
          </a:p>
          <a:p>
            <a:pPr algn="ctr"/>
            <a:r>
              <a:rPr lang="en-US" sz="1100" b="1" dirty="0">
                <a:solidFill>
                  <a:schemeClr val="tx1"/>
                </a:solidFill>
              </a:rPr>
              <a:t>Amanda Melton </a:t>
            </a:r>
            <a:r>
              <a:rPr lang="en-US" sz="1100" dirty="0">
                <a:solidFill>
                  <a:schemeClr val="tx1"/>
                </a:solidFill>
              </a:rPr>
              <a:t>CBE</a:t>
            </a:r>
            <a:endParaRPr lang="en-US" sz="1100" b="1" dirty="0">
              <a:solidFill>
                <a:schemeClr val="tx1"/>
              </a:solidFill>
            </a:endParaRPr>
          </a:p>
          <a:p>
            <a:pPr algn="ctr"/>
            <a:r>
              <a:rPr lang="en-US" sz="1100" dirty="0">
                <a:solidFill>
                  <a:schemeClr val="tx1"/>
                </a:solidFill>
              </a:rPr>
              <a:t>(Principal)</a:t>
            </a:r>
          </a:p>
          <a:p>
            <a:pPr algn="ctr"/>
            <a:endParaRPr lang="en-US" sz="1100" b="1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363441" y="1654629"/>
            <a:ext cx="1023509" cy="7488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chemeClr val="tx1"/>
                </a:solidFill>
              </a:rPr>
              <a:t>Jane Cleaver</a:t>
            </a:r>
          </a:p>
        </p:txBody>
      </p:sp>
      <p:sp>
        <p:nvSpPr>
          <p:cNvPr id="9" name="Rectangle 8"/>
          <p:cNvSpPr/>
          <p:nvPr/>
        </p:nvSpPr>
        <p:spPr>
          <a:xfrm>
            <a:off x="5600747" y="1654629"/>
            <a:ext cx="1023509" cy="7488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 b="1" dirty="0">
              <a:solidFill>
                <a:schemeClr val="tx1"/>
              </a:solidFill>
            </a:endParaRPr>
          </a:p>
          <a:p>
            <a:pPr algn="ctr"/>
            <a:r>
              <a:rPr lang="en-US" sz="1100" b="1" dirty="0">
                <a:solidFill>
                  <a:schemeClr val="tx1"/>
                </a:solidFill>
              </a:rPr>
              <a:t>Stephanie Bridgeman</a:t>
            </a:r>
          </a:p>
          <a:p>
            <a:pPr algn="ctr"/>
            <a:endParaRPr lang="en-US" sz="1100" b="1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742011" y="1654629"/>
            <a:ext cx="1023509" cy="7488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b="1" dirty="0">
                <a:solidFill>
                  <a:schemeClr val="tx1"/>
                </a:solidFill>
              </a:rPr>
              <a:t>Emma Schofield</a:t>
            </a:r>
            <a:endParaRPr lang="en-US" sz="1100" b="1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890899" y="1654629"/>
            <a:ext cx="1023509" cy="7488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chemeClr val="tx1"/>
                </a:solidFill>
              </a:rPr>
              <a:t>Mike Phelan</a:t>
            </a:r>
          </a:p>
        </p:txBody>
      </p:sp>
      <p:sp>
        <p:nvSpPr>
          <p:cNvPr id="12" name="Rectangle 11"/>
          <p:cNvSpPr/>
          <p:nvPr/>
        </p:nvSpPr>
        <p:spPr>
          <a:xfrm>
            <a:off x="9030337" y="1654629"/>
            <a:ext cx="1023509" cy="7488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chemeClr val="tx1"/>
                </a:solidFill>
              </a:rPr>
              <a:t>Nadeem Rashid</a:t>
            </a:r>
          </a:p>
        </p:txBody>
      </p:sp>
      <p:sp>
        <p:nvSpPr>
          <p:cNvPr id="43" name="Rectangle 42"/>
          <p:cNvSpPr/>
          <p:nvPr/>
        </p:nvSpPr>
        <p:spPr>
          <a:xfrm>
            <a:off x="2792581" y="2512437"/>
            <a:ext cx="1023509" cy="7488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b="1" dirty="0">
                <a:solidFill>
                  <a:schemeClr val="tx1"/>
                </a:solidFill>
              </a:rPr>
              <a:t>David Whatley</a:t>
            </a:r>
            <a:endParaRPr lang="en-US" sz="1100" b="1" dirty="0">
              <a:solidFill>
                <a:schemeClr val="tx1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10784715" y="2502752"/>
            <a:ext cx="1019666" cy="7488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chemeClr val="tx1"/>
                </a:solidFill>
              </a:rPr>
              <a:t>Usman Mohammed</a:t>
            </a:r>
          </a:p>
          <a:p>
            <a:pPr algn="ctr"/>
            <a:r>
              <a:rPr lang="en-US" sz="1100" i="1" dirty="0">
                <a:solidFill>
                  <a:schemeClr val="tx1"/>
                </a:solidFill>
              </a:rPr>
              <a:t>(Student Governor)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FE3460F3-00C2-7840-8C98-0AE16B2CAB4F}"/>
              </a:ext>
            </a:extLst>
          </p:cNvPr>
          <p:cNvSpPr/>
          <p:nvPr/>
        </p:nvSpPr>
        <p:spPr>
          <a:xfrm>
            <a:off x="9642979" y="2502752"/>
            <a:ext cx="1023509" cy="7488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chemeClr val="tx1"/>
                </a:solidFill>
              </a:rPr>
              <a:t>Lee Burton</a:t>
            </a:r>
          </a:p>
          <a:p>
            <a:pPr algn="ctr"/>
            <a:r>
              <a:rPr lang="en-US" sz="1100" i="1" dirty="0">
                <a:solidFill>
                  <a:schemeClr val="tx1"/>
                </a:solidFill>
              </a:rPr>
              <a:t>(Staff Governor) 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37495E49-DF36-2A46-89FC-11D539CB6EC3}"/>
              </a:ext>
            </a:extLst>
          </p:cNvPr>
          <p:cNvSpPr/>
          <p:nvPr/>
        </p:nvSpPr>
        <p:spPr>
          <a:xfrm>
            <a:off x="8501246" y="2502751"/>
            <a:ext cx="1023509" cy="7488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chemeClr val="tx1"/>
                </a:solidFill>
              </a:rPr>
              <a:t>Will Cook</a:t>
            </a:r>
          </a:p>
          <a:p>
            <a:pPr algn="ctr"/>
            <a:r>
              <a:rPr lang="en-US" sz="1100" i="1" dirty="0">
                <a:solidFill>
                  <a:schemeClr val="tx1"/>
                </a:solidFill>
              </a:rPr>
              <a:t>(Staff Governor) 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75029A3C-3F65-2142-A3F0-383EE4525238}"/>
              </a:ext>
            </a:extLst>
          </p:cNvPr>
          <p:cNvSpPr/>
          <p:nvPr/>
        </p:nvSpPr>
        <p:spPr>
          <a:xfrm>
            <a:off x="6217780" y="2502751"/>
            <a:ext cx="1023509" cy="7488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chemeClr val="tx1"/>
                </a:solidFill>
              </a:rPr>
              <a:t>Liz Sedgley</a:t>
            </a: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CB917374-7EA4-B849-887C-76B8459EFA9C}"/>
              </a:ext>
            </a:extLst>
          </p:cNvPr>
          <p:cNvSpPr/>
          <p:nvPr/>
        </p:nvSpPr>
        <p:spPr>
          <a:xfrm>
            <a:off x="4478670" y="1654629"/>
            <a:ext cx="1023509" cy="7488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chemeClr val="tx1"/>
                </a:solidFill>
              </a:rPr>
              <a:t>Tim Webber </a:t>
            </a:r>
            <a:r>
              <a:rPr lang="en-US" sz="1100" dirty="0">
                <a:solidFill>
                  <a:schemeClr val="tx1"/>
                </a:solidFill>
              </a:rPr>
              <a:t>MBE</a:t>
            </a:r>
          </a:p>
        </p:txBody>
      </p:sp>
      <p:sp>
        <p:nvSpPr>
          <p:cNvPr id="55" name="Rectangle 54"/>
          <p:cNvSpPr/>
          <p:nvPr/>
        </p:nvSpPr>
        <p:spPr>
          <a:xfrm>
            <a:off x="1650848" y="2512436"/>
            <a:ext cx="1023509" cy="7488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chemeClr val="tx1"/>
                </a:solidFill>
              </a:rPr>
              <a:t>Rob </a:t>
            </a:r>
            <a:r>
              <a:rPr lang="en-US" sz="1100" b="1" dirty="0" err="1">
                <a:solidFill>
                  <a:schemeClr val="tx1"/>
                </a:solidFill>
              </a:rPr>
              <a:t>Pheasey</a:t>
            </a:r>
            <a:endParaRPr lang="en-US" sz="1100" b="1" dirty="0">
              <a:solidFill>
                <a:schemeClr val="tx1"/>
              </a:solidFill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7359513" y="2502752"/>
            <a:ext cx="1023509" cy="74819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chemeClr val="tx1"/>
                </a:solidFill>
              </a:rPr>
              <a:t>Tom Gee</a:t>
            </a:r>
          </a:p>
          <a:p>
            <a:pPr algn="ctr"/>
            <a:r>
              <a:rPr lang="en-US" sz="1100" i="1" dirty="0">
                <a:solidFill>
                  <a:schemeClr val="tx1"/>
                </a:solidFill>
              </a:rPr>
              <a:t>(Staff Governor) 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D917C80E-BF52-084B-B8A0-DBC908DDEFFB}"/>
              </a:ext>
            </a:extLst>
          </p:cNvPr>
          <p:cNvSpPr/>
          <p:nvPr/>
        </p:nvSpPr>
        <p:spPr>
          <a:xfrm>
            <a:off x="10183364" y="1654629"/>
            <a:ext cx="1023509" cy="7488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chemeClr val="tx1"/>
                </a:solidFill>
              </a:rPr>
              <a:t>Julie Turner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B83A180D-F094-334C-B41C-5453255F23AE}"/>
              </a:ext>
            </a:extLst>
          </p:cNvPr>
          <p:cNvSpPr/>
          <p:nvPr/>
        </p:nvSpPr>
        <p:spPr>
          <a:xfrm>
            <a:off x="5076047" y="2512436"/>
            <a:ext cx="1023509" cy="7488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chemeClr val="tx1"/>
                </a:solidFill>
              </a:rPr>
              <a:t>Neil Hart</a:t>
            </a:r>
            <a:endParaRPr lang="en-US" sz="1100" i="1" dirty="0">
              <a:solidFill>
                <a:schemeClr val="tx1"/>
              </a:solidFill>
            </a:endParaRP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8817E16F-8047-104B-BEBF-289762016D57}"/>
              </a:ext>
            </a:extLst>
          </p:cNvPr>
          <p:cNvSpPr/>
          <p:nvPr/>
        </p:nvSpPr>
        <p:spPr>
          <a:xfrm>
            <a:off x="3934314" y="2512436"/>
            <a:ext cx="1023509" cy="7488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 err="1">
                <a:solidFill>
                  <a:schemeClr val="tx1"/>
                </a:solidFill>
              </a:rPr>
              <a:t>Zulfi</a:t>
            </a:r>
            <a:r>
              <a:rPr lang="en-US" sz="1100" b="1" dirty="0">
                <a:solidFill>
                  <a:schemeClr val="tx1"/>
                </a:solidFill>
              </a:rPr>
              <a:t> Khan</a:t>
            </a:r>
            <a:endParaRPr lang="en-US" sz="1100" i="1" dirty="0">
              <a:solidFill>
                <a:schemeClr val="tx1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5A38BB2-BE65-6443-B604-86CF35DE8F5E}"/>
              </a:ext>
            </a:extLst>
          </p:cNvPr>
          <p:cNvSpPr txBox="1"/>
          <p:nvPr/>
        </p:nvSpPr>
        <p:spPr>
          <a:xfrm>
            <a:off x="1948070" y="142043"/>
            <a:ext cx="89982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NELSON AND COLNE COLLEGE GROUP CORPORATION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E963208-2316-9E42-892F-EA9EFB604FEA}"/>
              </a:ext>
            </a:extLst>
          </p:cNvPr>
          <p:cNvSpPr txBox="1"/>
          <p:nvPr/>
        </p:nvSpPr>
        <p:spPr>
          <a:xfrm>
            <a:off x="291548" y="6408382"/>
            <a:ext cx="71561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i="1" dirty="0"/>
              <a:t>Nov 2020</a:t>
            </a: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4EECD9D9-8113-2F4C-A6BC-F531C1099875}"/>
              </a:ext>
            </a:extLst>
          </p:cNvPr>
          <p:cNvGrpSpPr/>
          <p:nvPr/>
        </p:nvGrpSpPr>
        <p:grpSpPr>
          <a:xfrm>
            <a:off x="1590615" y="3838144"/>
            <a:ext cx="1624678" cy="2763256"/>
            <a:chOff x="1590615" y="3838144"/>
            <a:chExt cx="1624678" cy="2763256"/>
          </a:xfrm>
        </p:grpSpPr>
        <p:sp>
          <p:nvSpPr>
            <p:cNvPr id="22" name="Rectangle 21"/>
            <p:cNvSpPr/>
            <p:nvPr/>
          </p:nvSpPr>
          <p:spPr>
            <a:xfrm>
              <a:off x="1594264" y="3838144"/>
              <a:ext cx="1621029" cy="1954800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28575"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1100" b="1" u="sng" dirty="0">
                  <a:solidFill>
                    <a:schemeClr val="tx1"/>
                  </a:solidFill>
                </a:rPr>
                <a:t>Audit Committee</a:t>
              </a:r>
            </a:p>
            <a:p>
              <a:pPr algn="ctr"/>
              <a:endParaRPr lang="en-US" sz="1100" dirty="0">
                <a:solidFill>
                  <a:schemeClr val="tx1"/>
                </a:solidFill>
              </a:endParaRPr>
            </a:p>
            <a:p>
              <a:pPr algn="ctr"/>
              <a:r>
                <a:rPr lang="en-US" sz="1100" dirty="0">
                  <a:solidFill>
                    <a:schemeClr val="tx1"/>
                  </a:solidFill>
                </a:rPr>
                <a:t>David Whatley (Chair)</a:t>
              </a:r>
            </a:p>
            <a:p>
              <a:pPr algn="ctr"/>
              <a:r>
                <a:rPr lang="en-US" sz="1100" dirty="0">
                  <a:solidFill>
                    <a:schemeClr val="tx1"/>
                  </a:solidFill>
                </a:rPr>
                <a:t>Nadeem Rashid (Vice Chair)</a:t>
              </a:r>
            </a:p>
            <a:p>
              <a:pPr algn="ctr"/>
              <a:r>
                <a:rPr lang="en-US" sz="1100" dirty="0">
                  <a:solidFill>
                    <a:schemeClr val="tx1"/>
                  </a:solidFill>
                </a:rPr>
                <a:t>Mike Phelan</a:t>
              </a:r>
            </a:p>
            <a:p>
              <a:pPr algn="ctr"/>
              <a:r>
                <a:rPr lang="en-US" sz="1100" dirty="0">
                  <a:solidFill>
                    <a:schemeClr val="tx1"/>
                  </a:solidFill>
                </a:rPr>
                <a:t>Stephanie Bridgeman</a:t>
              </a:r>
            </a:p>
            <a:p>
              <a:pPr algn="ctr"/>
              <a:r>
                <a:rPr lang="en-US" sz="1100" i="1" u="sng" dirty="0">
                  <a:solidFill>
                    <a:schemeClr val="tx1"/>
                  </a:solidFill>
                </a:rPr>
                <a:t>Co-opted</a:t>
              </a:r>
              <a:r>
                <a:rPr lang="en-US" sz="1100" dirty="0">
                  <a:solidFill>
                    <a:schemeClr val="tx1"/>
                  </a:solidFill>
                </a:rPr>
                <a:t> – Dean Langton, </a:t>
              </a:r>
              <a:r>
                <a:rPr lang="en-US" sz="1100" dirty="0" err="1">
                  <a:solidFill>
                    <a:schemeClr val="tx1"/>
                  </a:solidFill>
                </a:rPr>
                <a:t>Amer</a:t>
              </a:r>
              <a:r>
                <a:rPr lang="en-US" sz="1100" dirty="0">
                  <a:solidFill>
                    <a:schemeClr val="tx1"/>
                  </a:solidFill>
                </a:rPr>
                <a:t> Ansar </a:t>
              </a:r>
            </a:p>
          </p:txBody>
        </p:sp>
        <p:sp>
          <p:nvSpPr>
            <p:cNvPr id="60" name="Rectangle 59">
              <a:extLst>
                <a:ext uri="{FF2B5EF4-FFF2-40B4-BE49-F238E27FC236}">
                  <a16:creationId xmlns:a16="http://schemas.microsoft.com/office/drawing/2014/main" id="{2E86F679-F262-457D-B9C6-25440C4A35D1}"/>
                </a:ext>
              </a:extLst>
            </p:cNvPr>
            <p:cNvSpPr/>
            <p:nvPr/>
          </p:nvSpPr>
          <p:spPr>
            <a:xfrm>
              <a:off x="1590615" y="5911703"/>
              <a:ext cx="1610675" cy="689697"/>
            </a:xfrm>
            <a:prstGeom prst="rect">
              <a:avLst/>
            </a:prstGeom>
            <a:noFill/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US" sz="900" b="1" dirty="0">
                  <a:solidFill>
                    <a:schemeClr val="tx1"/>
                  </a:solidFill>
                </a:rPr>
                <a:t>Min = </a:t>
              </a:r>
              <a:r>
                <a:rPr lang="en-US" sz="900" dirty="0">
                  <a:solidFill>
                    <a:schemeClr val="tx1"/>
                  </a:solidFill>
                </a:rPr>
                <a:t>5 members</a:t>
              </a:r>
            </a:p>
            <a:p>
              <a:r>
                <a:rPr lang="en-US" sz="900" b="1" dirty="0">
                  <a:solidFill>
                    <a:schemeClr val="tx1"/>
                  </a:solidFill>
                </a:rPr>
                <a:t>Quorate = </a:t>
              </a:r>
              <a:r>
                <a:rPr lang="en-US" sz="900" dirty="0">
                  <a:solidFill>
                    <a:schemeClr val="tx1"/>
                  </a:solidFill>
                </a:rPr>
                <a:t>2 members (</a:t>
              </a:r>
              <a:r>
                <a:rPr lang="en-US" sz="900" dirty="0" err="1">
                  <a:solidFill>
                    <a:schemeClr val="tx1"/>
                  </a:solidFill>
                </a:rPr>
                <a:t>inc.</a:t>
              </a:r>
              <a:r>
                <a:rPr lang="en-US" sz="900" dirty="0">
                  <a:solidFill>
                    <a:schemeClr val="tx1"/>
                  </a:solidFill>
                </a:rPr>
                <a:t> Chair &amp; Vice Chair</a:t>
              </a:r>
              <a:r>
                <a:rPr lang="en-US" sz="1050" dirty="0">
                  <a:solidFill>
                    <a:schemeClr val="tx1"/>
                  </a:solidFill>
                </a:rPr>
                <a:t>)</a:t>
              </a:r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57A6EF85-6565-6145-AA2A-26CF3614D39C}"/>
              </a:ext>
            </a:extLst>
          </p:cNvPr>
          <p:cNvGrpSpPr/>
          <p:nvPr/>
        </p:nvGrpSpPr>
        <p:grpSpPr>
          <a:xfrm>
            <a:off x="4500398" y="3840728"/>
            <a:ext cx="1621028" cy="3150874"/>
            <a:chOff x="5927736" y="3840728"/>
            <a:chExt cx="1621028" cy="3150874"/>
          </a:xfrm>
        </p:grpSpPr>
        <p:sp>
          <p:nvSpPr>
            <p:cNvPr id="23" name="Rectangle 22"/>
            <p:cNvSpPr/>
            <p:nvPr/>
          </p:nvSpPr>
          <p:spPr>
            <a:xfrm>
              <a:off x="5927736" y="3840728"/>
              <a:ext cx="1618200" cy="2126495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28575"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1100" b="1" u="sng" dirty="0">
                  <a:solidFill>
                    <a:schemeClr val="tx1"/>
                  </a:solidFill>
                </a:rPr>
                <a:t>Quality and Standards Committee</a:t>
              </a:r>
            </a:p>
            <a:p>
              <a:pPr algn="ctr"/>
              <a:endParaRPr lang="en-US" sz="1100" dirty="0">
                <a:solidFill>
                  <a:schemeClr val="tx1"/>
                </a:solidFill>
              </a:endParaRPr>
            </a:p>
            <a:p>
              <a:pPr algn="ctr"/>
              <a:r>
                <a:rPr lang="en-US" sz="1100" dirty="0">
                  <a:solidFill>
                    <a:schemeClr val="tx1"/>
                  </a:solidFill>
                </a:rPr>
                <a:t>Mike Phelan (Chair)</a:t>
              </a:r>
            </a:p>
            <a:p>
              <a:pPr algn="ctr"/>
              <a:r>
                <a:rPr lang="en-US" sz="1100" dirty="0" err="1">
                  <a:solidFill>
                    <a:schemeClr val="tx1"/>
                  </a:solidFill>
                </a:rPr>
                <a:t>Nadeem</a:t>
              </a:r>
              <a:r>
                <a:rPr lang="en-US" sz="1100" dirty="0">
                  <a:solidFill>
                    <a:schemeClr val="tx1"/>
                  </a:solidFill>
                </a:rPr>
                <a:t> Rashid (Vice Chair)</a:t>
              </a:r>
            </a:p>
            <a:p>
              <a:pPr algn="ctr"/>
              <a:r>
                <a:rPr lang="en-US" sz="1100" dirty="0">
                  <a:solidFill>
                    <a:schemeClr val="tx1"/>
                  </a:solidFill>
                </a:rPr>
                <a:t>Amanda Melton</a:t>
              </a:r>
            </a:p>
            <a:p>
              <a:pPr algn="ctr"/>
              <a:r>
                <a:rPr lang="en-US" sz="1100" dirty="0">
                  <a:solidFill>
                    <a:schemeClr val="tx1"/>
                  </a:solidFill>
                </a:rPr>
                <a:t>Jane Cleaver</a:t>
              </a:r>
            </a:p>
            <a:p>
              <a:pPr algn="ctr"/>
              <a:r>
                <a:rPr lang="en-US" sz="1100" dirty="0">
                  <a:solidFill>
                    <a:schemeClr val="tx1"/>
                  </a:solidFill>
                </a:rPr>
                <a:t>Lee Burton</a:t>
              </a:r>
            </a:p>
            <a:p>
              <a:pPr algn="ctr"/>
              <a:r>
                <a:rPr lang="en-US" sz="1100" dirty="0">
                  <a:solidFill>
                    <a:schemeClr val="tx1"/>
                  </a:solidFill>
                </a:rPr>
                <a:t>Julie Turner</a:t>
              </a:r>
            </a:p>
            <a:p>
              <a:pPr algn="ctr"/>
              <a:r>
                <a:rPr lang="en-US" sz="1100" i="1" u="sng" dirty="0">
                  <a:solidFill>
                    <a:schemeClr val="tx1"/>
                  </a:solidFill>
                </a:rPr>
                <a:t>Co-opted</a:t>
              </a:r>
              <a:r>
                <a:rPr lang="en-US" sz="1100" dirty="0">
                  <a:solidFill>
                    <a:schemeClr val="tx1"/>
                  </a:solidFill>
                </a:rPr>
                <a:t> – Pauline Hagen OBE</a:t>
              </a:r>
            </a:p>
            <a:p>
              <a:pPr algn="ctr"/>
              <a:endParaRPr lang="en-US" sz="1100" dirty="0">
                <a:solidFill>
                  <a:srgbClr val="FF0000"/>
                </a:solidFill>
              </a:endParaRPr>
            </a:p>
            <a:p>
              <a:pPr algn="ctr"/>
              <a:endParaRPr lang="en-US" sz="1100" dirty="0">
                <a:solidFill>
                  <a:schemeClr val="tx1"/>
                </a:solidFill>
              </a:endParaRPr>
            </a:p>
            <a:p>
              <a:pPr algn="ctr"/>
              <a:endParaRPr 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53" name="Rectangle 52">
              <a:extLst>
                <a:ext uri="{FF2B5EF4-FFF2-40B4-BE49-F238E27FC236}">
                  <a16:creationId xmlns:a16="http://schemas.microsoft.com/office/drawing/2014/main" id="{37BE7F57-3BE0-D941-BAE5-250500AAA000}"/>
                </a:ext>
              </a:extLst>
            </p:cNvPr>
            <p:cNvSpPr/>
            <p:nvPr/>
          </p:nvSpPr>
          <p:spPr>
            <a:xfrm>
              <a:off x="5938500" y="6256552"/>
              <a:ext cx="1610264" cy="223716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28575"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b="1" dirty="0">
                  <a:solidFill>
                    <a:schemeClr val="tx1"/>
                  </a:solidFill>
                </a:rPr>
                <a:t>Academic Board</a:t>
              </a:r>
            </a:p>
          </p:txBody>
        </p:sp>
        <p:cxnSp>
          <p:nvCxnSpPr>
            <p:cNvPr id="77" name="Elbow Connector 76">
              <a:extLst>
                <a:ext uri="{FF2B5EF4-FFF2-40B4-BE49-F238E27FC236}">
                  <a16:creationId xmlns:a16="http://schemas.microsoft.com/office/drawing/2014/main" id="{7811A955-31D1-0347-B1A4-AAD620CF294D}"/>
                </a:ext>
              </a:extLst>
            </p:cNvPr>
            <p:cNvCxnSpPr>
              <a:cxnSpLocks/>
              <a:stCxn id="23" idx="2"/>
            </p:cNvCxnSpPr>
            <p:nvPr/>
          </p:nvCxnSpPr>
          <p:spPr>
            <a:xfrm rot="16200000" flipH="1">
              <a:off x="6645985" y="6058074"/>
              <a:ext cx="183119" cy="1416"/>
            </a:xfrm>
            <a:prstGeom prst="bentConnector3">
              <a:avLst>
                <a:gd name="adj1" fmla="val 50000"/>
              </a:avLst>
            </a:prstGeom>
            <a:ln w="28575">
              <a:solidFill>
                <a:schemeClr val="tx1"/>
              </a:solidFill>
              <a:prstDash val="sysDash"/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4" name="Rectangle 63">
              <a:extLst>
                <a:ext uri="{FF2B5EF4-FFF2-40B4-BE49-F238E27FC236}">
                  <a16:creationId xmlns:a16="http://schemas.microsoft.com/office/drawing/2014/main" id="{5A73D92C-8DEA-436E-B01C-88823DA24374}"/>
                </a:ext>
              </a:extLst>
            </p:cNvPr>
            <p:cNvSpPr/>
            <p:nvPr/>
          </p:nvSpPr>
          <p:spPr>
            <a:xfrm>
              <a:off x="5970279" y="6504121"/>
              <a:ext cx="1411744" cy="487481"/>
            </a:xfrm>
            <a:prstGeom prst="rect">
              <a:avLst/>
            </a:prstGeom>
            <a:noFill/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US" sz="900" b="1" dirty="0">
                  <a:solidFill>
                    <a:schemeClr val="tx1"/>
                  </a:solidFill>
                </a:rPr>
                <a:t>Min = </a:t>
              </a:r>
              <a:r>
                <a:rPr lang="en-US" sz="900" dirty="0">
                  <a:solidFill>
                    <a:schemeClr val="tx1"/>
                  </a:solidFill>
                </a:rPr>
                <a:t>6 members</a:t>
              </a:r>
            </a:p>
            <a:p>
              <a:r>
                <a:rPr lang="en-US" sz="900" b="1" dirty="0">
                  <a:solidFill>
                    <a:schemeClr val="tx1"/>
                  </a:solidFill>
                </a:rPr>
                <a:t>Quorate = </a:t>
              </a:r>
              <a:r>
                <a:rPr lang="en-US" sz="900" dirty="0">
                  <a:solidFill>
                    <a:schemeClr val="tx1"/>
                  </a:solidFill>
                </a:rPr>
                <a:t>2 </a:t>
              </a:r>
              <a:r>
                <a:rPr lang="en-US" sz="900" dirty="0" err="1">
                  <a:solidFill>
                    <a:schemeClr val="tx1"/>
                  </a:solidFill>
                </a:rPr>
                <a:t>members</a:t>
              </a:r>
              <a:r>
                <a:rPr lang="en-US" sz="1050" dirty="0" err="1">
                  <a:solidFill>
                    <a:schemeClr val="tx1"/>
                  </a:solidFill>
                </a:rPr>
                <a:t>s</a:t>
              </a:r>
              <a:endParaRPr lang="en-US" sz="1050" dirty="0"/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9D5DA651-AE5A-724F-925C-0C0282549D03}"/>
              </a:ext>
            </a:extLst>
          </p:cNvPr>
          <p:cNvGrpSpPr/>
          <p:nvPr/>
        </p:nvGrpSpPr>
        <p:grpSpPr>
          <a:xfrm>
            <a:off x="7406531" y="3829307"/>
            <a:ext cx="1621029" cy="2757547"/>
            <a:chOff x="8120201" y="3829307"/>
            <a:chExt cx="1621029" cy="2757547"/>
          </a:xfrm>
        </p:grpSpPr>
        <p:sp>
          <p:nvSpPr>
            <p:cNvPr id="25" name="Rectangle 24"/>
            <p:cNvSpPr/>
            <p:nvPr/>
          </p:nvSpPr>
          <p:spPr>
            <a:xfrm>
              <a:off x="8120201" y="3829307"/>
              <a:ext cx="1621029" cy="1954800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28575"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1100" b="1" u="sng" dirty="0">
                  <a:solidFill>
                    <a:schemeClr val="tx1"/>
                  </a:solidFill>
                </a:rPr>
                <a:t>Remuneration Committee</a:t>
              </a:r>
            </a:p>
            <a:p>
              <a:pPr algn="ctr"/>
              <a:endParaRPr lang="en-US" sz="1100" dirty="0">
                <a:solidFill>
                  <a:schemeClr val="tx1"/>
                </a:solidFill>
              </a:endParaRPr>
            </a:p>
            <a:p>
              <a:pPr algn="ctr"/>
              <a:r>
                <a:rPr lang="en-US" sz="1100" dirty="0">
                  <a:solidFill>
                    <a:schemeClr val="tx1"/>
                  </a:solidFill>
                </a:rPr>
                <a:t>Emma Schofield (Chair)</a:t>
              </a:r>
            </a:p>
            <a:p>
              <a:pPr algn="ctr"/>
              <a:r>
                <a:rPr lang="en-US" sz="1100" dirty="0">
                  <a:solidFill>
                    <a:schemeClr val="tx1"/>
                  </a:solidFill>
                </a:rPr>
                <a:t>Phil Wilkinson (Vice Chair)</a:t>
              </a:r>
            </a:p>
            <a:p>
              <a:pPr algn="ctr"/>
              <a:r>
                <a:rPr lang="en-US" sz="1100" dirty="0">
                  <a:solidFill>
                    <a:schemeClr val="tx1"/>
                  </a:solidFill>
                </a:rPr>
                <a:t>Rob </a:t>
              </a:r>
              <a:r>
                <a:rPr lang="en-US" sz="1100" dirty="0" err="1">
                  <a:solidFill>
                    <a:schemeClr val="tx1"/>
                  </a:solidFill>
                </a:rPr>
                <a:t>Pheasey</a:t>
              </a:r>
              <a:endParaRPr lang="en-US" sz="1100" dirty="0">
                <a:solidFill>
                  <a:schemeClr val="tx1"/>
                </a:solidFill>
              </a:endParaRPr>
            </a:p>
            <a:p>
              <a:pPr algn="ctr"/>
              <a:r>
                <a:rPr lang="en-US" sz="1100" dirty="0">
                  <a:solidFill>
                    <a:schemeClr val="tx1"/>
                  </a:solidFill>
                </a:rPr>
                <a:t>Stephen Barnes</a:t>
              </a:r>
            </a:p>
          </p:txBody>
        </p:sp>
        <p:sp>
          <p:nvSpPr>
            <p:cNvPr id="65" name="Rectangle 64">
              <a:extLst>
                <a:ext uri="{FF2B5EF4-FFF2-40B4-BE49-F238E27FC236}">
                  <a16:creationId xmlns:a16="http://schemas.microsoft.com/office/drawing/2014/main" id="{3FA306CC-EAD5-4887-A05A-8302ADC00AB7}"/>
                </a:ext>
              </a:extLst>
            </p:cNvPr>
            <p:cNvSpPr/>
            <p:nvPr/>
          </p:nvSpPr>
          <p:spPr>
            <a:xfrm>
              <a:off x="8162016" y="6080721"/>
              <a:ext cx="1512477" cy="506133"/>
            </a:xfrm>
            <a:prstGeom prst="rect">
              <a:avLst/>
            </a:prstGeom>
            <a:noFill/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US" sz="900" b="1" dirty="0">
                  <a:solidFill>
                    <a:schemeClr val="tx1"/>
                  </a:solidFill>
                </a:rPr>
                <a:t>Min = </a:t>
              </a:r>
              <a:r>
                <a:rPr lang="en-US" sz="900" dirty="0">
                  <a:solidFill>
                    <a:schemeClr val="tx1"/>
                  </a:solidFill>
                </a:rPr>
                <a:t>3 members</a:t>
              </a:r>
            </a:p>
            <a:p>
              <a:r>
                <a:rPr lang="en-US" sz="900" b="1" dirty="0">
                  <a:solidFill>
                    <a:schemeClr val="tx1"/>
                  </a:solidFill>
                </a:rPr>
                <a:t>Quorate = </a:t>
              </a:r>
              <a:r>
                <a:rPr lang="en-US" sz="900" dirty="0">
                  <a:solidFill>
                    <a:schemeClr val="tx1"/>
                  </a:solidFill>
                </a:rPr>
                <a:t>2 members (</a:t>
              </a:r>
              <a:r>
                <a:rPr lang="en-US" sz="900" dirty="0" err="1">
                  <a:solidFill>
                    <a:schemeClr val="tx1"/>
                  </a:solidFill>
                </a:rPr>
                <a:t>inc</a:t>
              </a:r>
              <a:r>
                <a:rPr lang="en-US" sz="900" dirty="0">
                  <a:solidFill>
                    <a:schemeClr val="tx1"/>
                  </a:solidFill>
                </a:rPr>
                <a:t> Chair)</a:t>
              </a:r>
              <a:r>
                <a:rPr lang="en-US" sz="1050" dirty="0"/>
                <a:t>ice Chair)</a:t>
              </a:r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800B89F3-6ADC-164A-9D19-781964ACE740}"/>
              </a:ext>
            </a:extLst>
          </p:cNvPr>
          <p:cNvGrpSpPr/>
          <p:nvPr/>
        </p:nvGrpSpPr>
        <p:grpSpPr>
          <a:xfrm>
            <a:off x="10312666" y="3829307"/>
            <a:ext cx="1621029" cy="2734117"/>
            <a:chOff x="10312666" y="3829307"/>
            <a:chExt cx="1621029" cy="2734117"/>
          </a:xfrm>
        </p:grpSpPr>
        <p:sp>
          <p:nvSpPr>
            <p:cNvPr id="26" name="Rectangle 25"/>
            <p:cNvSpPr/>
            <p:nvPr/>
          </p:nvSpPr>
          <p:spPr>
            <a:xfrm>
              <a:off x="10312666" y="3829307"/>
              <a:ext cx="1621029" cy="1954800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28575"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1100" b="1" u="sng" dirty="0">
                  <a:solidFill>
                    <a:schemeClr val="tx1"/>
                  </a:solidFill>
                </a:rPr>
                <a:t>Search Committee</a:t>
              </a:r>
            </a:p>
            <a:p>
              <a:pPr algn="ctr"/>
              <a:endParaRPr lang="en-US" sz="1100" dirty="0">
                <a:solidFill>
                  <a:schemeClr val="tx1"/>
                </a:solidFill>
              </a:endParaRPr>
            </a:p>
            <a:p>
              <a:pPr algn="ctr"/>
              <a:r>
                <a:rPr lang="en-US" sz="1100" dirty="0">
                  <a:solidFill>
                    <a:schemeClr val="tx1"/>
                  </a:solidFill>
                </a:rPr>
                <a:t>Stephen Barnes (Chair)</a:t>
              </a:r>
            </a:p>
            <a:p>
              <a:pPr algn="ctr"/>
              <a:r>
                <a:rPr lang="en-US" sz="1100" dirty="0">
                  <a:solidFill>
                    <a:schemeClr val="tx1"/>
                  </a:solidFill>
                </a:rPr>
                <a:t>Phil Wilkinson  (Vice Chair)</a:t>
              </a:r>
            </a:p>
            <a:p>
              <a:pPr algn="ctr"/>
              <a:r>
                <a:rPr lang="en-US" sz="1100" dirty="0">
                  <a:solidFill>
                    <a:schemeClr val="tx1"/>
                  </a:solidFill>
                </a:rPr>
                <a:t>Amanda Melton</a:t>
              </a:r>
            </a:p>
            <a:p>
              <a:pPr algn="ctr"/>
              <a:r>
                <a:rPr lang="en-US" sz="1100" dirty="0">
                  <a:solidFill>
                    <a:schemeClr val="tx1"/>
                  </a:solidFill>
                </a:rPr>
                <a:t>Emma Schofield</a:t>
              </a:r>
            </a:p>
            <a:p>
              <a:pPr algn="ctr"/>
              <a:r>
                <a:rPr lang="en-US" sz="1100" dirty="0" err="1">
                  <a:solidFill>
                    <a:schemeClr val="tx1"/>
                  </a:solidFill>
                </a:rPr>
                <a:t>Nadeem</a:t>
              </a:r>
              <a:r>
                <a:rPr lang="en-US" sz="1100" dirty="0">
                  <a:solidFill>
                    <a:schemeClr val="tx1"/>
                  </a:solidFill>
                </a:rPr>
                <a:t> Rashid</a:t>
              </a:r>
            </a:p>
            <a:p>
              <a:pPr algn="ctr"/>
              <a:r>
                <a:rPr lang="en-US" sz="1100" dirty="0">
                  <a:solidFill>
                    <a:schemeClr val="tx1"/>
                  </a:solidFill>
                </a:rPr>
                <a:t>Rob </a:t>
              </a:r>
              <a:r>
                <a:rPr lang="en-US" sz="1100" dirty="0" err="1">
                  <a:solidFill>
                    <a:schemeClr val="tx1"/>
                  </a:solidFill>
                </a:rPr>
                <a:t>Pheasey</a:t>
              </a:r>
              <a:endParaRPr 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66" name="Rectangle 65">
              <a:extLst>
                <a:ext uri="{FF2B5EF4-FFF2-40B4-BE49-F238E27FC236}">
                  <a16:creationId xmlns:a16="http://schemas.microsoft.com/office/drawing/2014/main" id="{758D19BA-A350-44D4-88AC-6F4758B7E852}"/>
                </a:ext>
              </a:extLst>
            </p:cNvPr>
            <p:cNvSpPr/>
            <p:nvPr/>
          </p:nvSpPr>
          <p:spPr>
            <a:xfrm>
              <a:off x="10366941" y="6080721"/>
              <a:ext cx="1512477" cy="482703"/>
            </a:xfrm>
            <a:prstGeom prst="rect">
              <a:avLst/>
            </a:prstGeom>
            <a:noFill/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US" sz="900" b="1" dirty="0">
                  <a:solidFill>
                    <a:schemeClr val="tx1"/>
                  </a:solidFill>
                </a:rPr>
                <a:t>Min = </a:t>
              </a:r>
              <a:r>
                <a:rPr lang="en-US" sz="900" dirty="0">
                  <a:solidFill>
                    <a:schemeClr val="tx1"/>
                  </a:solidFill>
                </a:rPr>
                <a:t>3 members</a:t>
              </a:r>
            </a:p>
            <a:p>
              <a:r>
                <a:rPr lang="en-US" sz="900" b="1" dirty="0">
                  <a:solidFill>
                    <a:schemeClr val="tx1"/>
                  </a:solidFill>
                </a:rPr>
                <a:t>Quorate = </a:t>
              </a:r>
              <a:r>
                <a:rPr lang="en-US" sz="900" dirty="0">
                  <a:solidFill>
                    <a:schemeClr val="tx1"/>
                  </a:solidFill>
                </a:rPr>
                <a:t>2 </a:t>
              </a:r>
              <a:r>
                <a:rPr lang="en-US" sz="900" dirty="0" err="1">
                  <a:solidFill>
                    <a:schemeClr val="tx1"/>
                  </a:solidFill>
                </a:rPr>
                <a:t>members</a:t>
              </a:r>
              <a:r>
                <a:rPr lang="en-US" sz="1050" dirty="0" err="1"/>
                <a:t>ice</a:t>
              </a:r>
              <a:r>
                <a:rPr lang="en-US" sz="1050" dirty="0"/>
                <a:t> Chair)</a:t>
              </a:r>
            </a:p>
          </p:txBody>
        </p:sp>
      </p:grpSp>
      <p:cxnSp>
        <p:nvCxnSpPr>
          <p:cNvPr id="30" name="Elbow Connector 29">
            <a:extLst>
              <a:ext uri="{FF2B5EF4-FFF2-40B4-BE49-F238E27FC236}">
                <a16:creationId xmlns:a16="http://schemas.microsoft.com/office/drawing/2014/main" id="{FFD6C844-CFE8-794C-A76B-DDAE06E7EB2A}"/>
              </a:ext>
            </a:extLst>
          </p:cNvPr>
          <p:cNvCxnSpPr>
            <a:cxnSpLocks/>
            <a:stCxn id="21" idx="2"/>
            <a:endCxn id="22" idx="0"/>
          </p:cNvCxnSpPr>
          <p:nvPr/>
        </p:nvCxnSpPr>
        <p:spPr>
          <a:xfrm rot="5400000">
            <a:off x="4339018" y="1435399"/>
            <a:ext cx="468506" cy="4336984"/>
          </a:xfrm>
          <a:prstGeom prst="bentConnector3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Elbow Connector 66">
            <a:extLst>
              <a:ext uri="{FF2B5EF4-FFF2-40B4-BE49-F238E27FC236}">
                <a16:creationId xmlns:a16="http://schemas.microsoft.com/office/drawing/2014/main" id="{5800DA05-BEA6-7C4C-8915-BAF8AD204190}"/>
              </a:ext>
            </a:extLst>
          </p:cNvPr>
          <p:cNvCxnSpPr>
            <a:cxnSpLocks/>
            <a:stCxn id="21" idx="2"/>
            <a:endCxn id="23" idx="0"/>
          </p:cNvCxnSpPr>
          <p:nvPr/>
        </p:nvCxnSpPr>
        <p:spPr>
          <a:xfrm rot="5400000">
            <a:off x="5790086" y="2889051"/>
            <a:ext cx="471090" cy="1432265"/>
          </a:xfrm>
          <a:prstGeom prst="bentConnector3">
            <a:avLst>
              <a:gd name="adj1" fmla="val 50000"/>
            </a:avLst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Elbow Connector 67">
            <a:extLst>
              <a:ext uri="{FF2B5EF4-FFF2-40B4-BE49-F238E27FC236}">
                <a16:creationId xmlns:a16="http://schemas.microsoft.com/office/drawing/2014/main" id="{25E4B5ED-B07F-4F4F-8C7B-B459C9F8C993}"/>
              </a:ext>
            </a:extLst>
          </p:cNvPr>
          <p:cNvCxnSpPr>
            <a:cxnSpLocks/>
            <a:stCxn id="21" idx="2"/>
            <a:endCxn id="25" idx="0"/>
          </p:cNvCxnSpPr>
          <p:nvPr/>
        </p:nvCxnSpPr>
        <p:spPr>
          <a:xfrm rot="16200000" flipH="1">
            <a:off x="7249570" y="2861830"/>
            <a:ext cx="459669" cy="1475283"/>
          </a:xfrm>
          <a:prstGeom prst="bentConnector3">
            <a:avLst>
              <a:gd name="adj1" fmla="val 50000"/>
            </a:avLst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Elbow Connector 68">
            <a:extLst>
              <a:ext uri="{FF2B5EF4-FFF2-40B4-BE49-F238E27FC236}">
                <a16:creationId xmlns:a16="http://schemas.microsoft.com/office/drawing/2014/main" id="{5EC285A7-F13A-524F-9523-DE327B01A1FA}"/>
              </a:ext>
            </a:extLst>
          </p:cNvPr>
          <p:cNvCxnSpPr>
            <a:cxnSpLocks/>
            <a:stCxn id="21" idx="2"/>
            <a:endCxn id="26" idx="0"/>
          </p:cNvCxnSpPr>
          <p:nvPr/>
        </p:nvCxnSpPr>
        <p:spPr>
          <a:xfrm rot="16200000" flipH="1">
            <a:off x="8702638" y="1408763"/>
            <a:ext cx="459669" cy="4381418"/>
          </a:xfrm>
          <a:prstGeom prst="bentConnector3">
            <a:avLst>
              <a:gd name="adj1" fmla="val 50000"/>
            </a:avLst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157545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/>
          <p:cNvSpPr/>
          <p:nvPr/>
        </p:nvSpPr>
        <p:spPr>
          <a:xfrm>
            <a:off x="1549831" y="601449"/>
            <a:ext cx="10383864" cy="2768189"/>
          </a:xfrm>
          <a:prstGeom prst="rect">
            <a:avLst/>
          </a:prstGeom>
          <a:solidFill>
            <a:schemeClr val="accent6">
              <a:lumMod val="75000"/>
            </a:schemeClr>
          </a:solidFill>
          <a:ln w="28575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3" name="Group 72">
            <a:extLst>
              <a:ext uri="{FF2B5EF4-FFF2-40B4-BE49-F238E27FC236}">
                <a16:creationId xmlns:a16="http://schemas.microsoft.com/office/drawing/2014/main" id="{69B24816-5AED-694D-8689-C16E0D6CF358}"/>
              </a:ext>
            </a:extLst>
          </p:cNvPr>
          <p:cNvGrpSpPr/>
          <p:nvPr/>
        </p:nvGrpSpPr>
        <p:grpSpPr>
          <a:xfrm>
            <a:off x="4618177" y="736705"/>
            <a:ext cx="4087313" cy="809296"/>
            <a:chOff x="4065503" y="742054"/>
            <a:chExt cx="4087313" cy="809296"/>
          </a:xfrm>
        </p:grpSpPr>
        <p:sp>
          <p:nvSpPr>
            <p:cNvPr id="4" name="Rectangle 3"/>
            <p:cNvSpPr/>
            <p:nvPr/>
          </p:nvSpPr>
          <p:spPr>
            <a:xfrm>
              <a:off x="4065503" y="742054"/>
              <a:ext cx="1849820" cy="809296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28575"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>
                  <a:solidFill>
                    <a:schemeClr val="tx1"/>
                  </a:solidFill>
                </a:rPr>
                <a:t>Stephen Barnes</a:t>
              </a:r>
            </a:p>
            <a:p>
              <a:pPr algn="ctr"/>
              <a:r>
                <a:rPr lang="en-US" sz="1200" dirty="0">
                  <a:solidFill>
                    <a:schemeClr val="tx1"/>
                  </a:solidFill>
                </a:rPr>
                <a:t>(Chair)</a:t>
              </a:r>
            </a:p>
          </p:txBody>
        </p:sp>
        <p:sp>
          <p:nvSpPr>
            <p:cNvPr id="5" name="Rectangle 4"/>
            <p:cNvSpPr/>
            <p:nvPr/>
          </p:nvSpPr>
          <p:spPr>
            <a:xfrm>
              <a:off x="6302996" y="742054"/>
              <a:ext cx="1849820" cy="809296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28575"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>
                  <a:solidFill>
                    <a:schemeClr val="tx1"/>
                  </a:solidFill>
                </a:rPr>
                <a:t>Phil Wilkinson</a:t>
              </a:r>
            </a:p>
            <a:p>
              <a:pPr algn="ctr"/>
              <a:r>
                <a:rPr lang="en-US" sz="1200" dirty="0">
                  <a:solidFill>
                    <a:schemeClr val="tx1"/>
                  </a:solidFill>
                </a:rPr>
                <a:t>(Vice-Chair)</a:t>
              </a:r>
            </a:p>
          </p:txBody>
        </p:sp>
      </p:grpSp>
      <p:sp>
        <p:nvSpPr>
          <p:cNvPr id="20" name="Rectangle 19"/>
          <p:cNvSpPr/>
          <p:nvPr/>
        </p:nvSpPr>
        <p:spPr>
          <a:xfrm>
            <a:off x="48501" y="1627146"/>
            <a:ext cx="1068214" cy="70944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chemeClr val="tx1"/>
                </a:solidFill>
              </a:rPr>
              <a:t>Debbie Corcoran</a:t>
            </a:r>
          </a:p>
          <a:p>
            <a:pPr algn="ctr"/>
            <a:r>
              <a:rPr lang="en-US" sz="1100" dirty="0">
                <a:solidFill>
                  <a:schemeClr val="tx1"/>
                </a:solidFill>
              </a:rPr>
              <a:t>(Director of Governance)</a:t>
            </a:r>
          </a:p>
        </p:txBody>
      </p:sp>
      <p:cxnSp>
        <p:nvCxnSpPr>
          <p:cNvPr id="28" name="Elbow Connector 27"/>
          <p:cNvCxnSpPr>
            <a:cxnSpLocks/>
            <a:stCxn id="21" idx="1"/>
            <a:endCxn id="20" idx="3"/>
          </p:cNvCxnSpPr>
          <p:nvPr/>
        </p:nvCxnSpPr>
        <p:spPr>
          <a:xfrm rot="10800000">
            <a:off x="1116715" y="1981870"/>
            <a:ext cx="433116" cy="3674"/>
          </a:xfrm>
          <a:prstGeom prst="bentConnector3">
            <a:avLst>
              <a:gd name="adj1" fmla="val 50000"/>
            </a:avLst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Title 95"/>
          <p:cNvSpPr>
            <a:spLocks noGrp="1"/>
          </p:cNvSpPr>
          <p:nvPr>
            <p:ph type="title"/>
          </p:nvPr>
        </p:nvSpPr>
        <p:spPr>
          <a:xfrm>
            <a:off x="838200" y="10507"/>
            <a:ext cx="10515600" cy="662154"/>
          </a:xfrm>
        </p:spPr>
        <p:txBody>
          <a:bodyPr>
            <a:normAutofit/>
          </a:bodyPr>
          <a:lstStyle/>
          <a:p>
            <a:pPr algn="ctr"/>
            <a:r>
              <a:rPr lang="en-US" sz="1100" b="1" dirty="0">
                <a:latin typeface="+mn-lt"/>
              </a:rPr>
              <a:t>  </a:t>
            </a:r>
            <a:endParaRPr lang="en-US" sz="2800" b="1" dirty="0">
              <a:latin typeface="+mn-lt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2242200" y="6125326"/>
            <a:ext cx="1620447" cy="654652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en-US" sz="1050" dirty="0">
              <a:solidFill>
                <a:schemeClr val="tx1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3881354" y="6022254"/>
            <a:ext cx="1817945" cy="757723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en-US" sz="1050" dirty="0">
              <a:solidFill>
                <a:schemeClr val="tx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6818062" y="6410646"/>
            <a:ext cx="1610264" cy="369332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8559980" y="6410645"/>
            <a:ext cx="1621030" cy="365174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10312666" y="6408382"/>
            <a:ext cx="1621029" cy="365174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9747683" y="142043"/>
            <a:ext cx="202240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/>
              <a:t>                       </a:t>
            </a:r>
          </a:p>
        </p:txBody>
      </p:sp>
      <p:sp>
        <p:nvSpPr>
          <p:cNvPr id="7" name="Rectangle 6"/>
          <p:cNvSpPr/>
          <p:nvPr/>
        </p:nvSpPr>
        <p:spPr>
          <a:xfrm>
            <a:off x="2169082" y="1654629"/>
            <a:ext cx="1023509" cy="7488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 b="1" dirty="0">
              <a:solidFill>
                <a:schemeClr val="tx1"/>
              </a:solidFill>
            </a:endParaRPr>
          </a:p>
          <a:p>
            <a:pPr algn="ctr"/>
            <a:r>
              <a:rPr lang="en-US" sz="1100" b="1" dirty="0">
                <a:solidFill>
                  <a:schemeClr val="tx1"/>
                </a:solidFill>
              </a:rPr>
              <a:t>Amanda Melton </a:t>
            </a:r>
            <a:r>
              <a:rPr lang="en-US" sz="1100" dirty="0">
                <a:solidFill>
                  <a:schemeClr val="tx1"/>
                </a:solidFill>
              </a:rPr>
              <a:t>CBE</a:t>
            </a:r>
            <a:endParaRPr lang="en-US" sz="1100" b="1" dirty="0">
              <a:solidFill>
                <a:schemeClr val="tx1"/>
              </a:solidFill>
            </a:endParaRPr>
          </a:p>
          <a:p>
            <a:pPr algn="ctr"/>
            <a:r>
              <a:rPr lang="en-US" sz="1100" dirty="0">
                <a:solidFill>
                  <a:schemeClr val="tx1"/>
                </a:solidFill>
              </a:rPr>
              <a:t>(Principal)</a:t>
            </a:r>
          </a:p>
          <a:p>
            <a:pPr algn="ctr"/>
            <a:endParaRPr lang="en-US" sz="1100" b="1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363441" y="1654629"/>
            <a:ext cx="1023509" cy="7488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chemeClr val="tx1"/>
                </a:solidFill>
              </a:rPr>
              <a:t>Jane Cleaver</a:t>
            </a:r>
          </a:p>
        </p:txBody>
      </p:sp>
      <p:sp>
        <p:nvSpPr>
          <p:cNvPr id="9" name="Rectangle 8"/>
          <p:cNvSpPr/>
          <p:nvPr/>
        </p:nvSpPr>
        <p:spPr>
          <a:xfrm>
            <a:off x="5600747" y="1654629"/>
            <a:ext cx="1023509" cy="7488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 b="1" dirty="0">
              <a:solidFill>
                <a:schemeClr val="tx1"/>
              </a:solidFill>
            </a:endParaRPr>
          </a:p>
          <a:p>
            <a:pPr algn="ctr"/>
            <a:r>
              <a:rPr lang="en-US" sz="1100" b="1" dirty="0">
                <a:solidFill>
                  <a:schemeClr val="tx1"/>
                </a:solidFill>
              </a:rPr>
              <a:t>Stephanie Bridgeman</a:t>
            </a:r>
          </a:p>
          <a:p>
            <a:pPr algn="ctr"/>
            <a:endParaRPr lang="en-US" sz="1100" b="1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742011" y="1654629"/>
            <a:ext cx="1023509" cy="7488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b="1" dirty="0">
                <a:solidFill>
                  <a:schemeClr val="tx1"/>
                </a:solidFill>
              </a:rPr>
              <a:t>Emma Schofield</a:t>
            </a:r>
            <a:endParaRPr lang="en-US" sz="1100" b="1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890899" y="1654629"/>
            <a:ext cx="1023509" cy="7488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chemeClr val="tx1"/>
                </a:solidFill>
              </a:rPr>
              <a:t>Mike Phelan</a:t>
            </a:r>
          </a:p>
        </p:txBody>
      </p:sp>
      <p:sp>
        <p:nvSpPr>
          <p:cNvPr id="12" name="Rectangle 11"/>
          <p:cNvSpPr/>
          <p:nvPr/>
        </p:nvSpPr>
        <p:spPr>
          <a:xfrm>
            <a:off x="9030337" y="1654629"/>
            <a:ext cx="1023509" cy="7488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chemeClr val="tx1"/>
                </a:solidFill>
              </a:rPr>
              <a:t>Nadeem Rashid</a:t>
            </a:r>
          </a:p>
        </p:txBody>
      </p:sp>
      <p:sp>
        <p:nvSpPr>
          <p:cNvPr id="43" name="Rectangle 42"/>
          <p:cNvSpPr/>
          <p:nvPr/>
        </p:nvSpPr>
        <p:spPr>
          <a:xfrm>
            <a:off x="2792581" y="2512437"/>
            <a:ext cx="1023509" cy="7488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b="1" dirty="0">
                <a:solidFill>
                  <a:schemeClr val="tx1"/>
                </a:solidFill>
              </a:rPr>
              <a:t>David Whatley</a:t>
            </a:r>
            <a:endParaRPr lang="en-US" sz="1100" b="1" dirty="0">
              <a:solidFill>
                <a:schemeClr val="tx1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10784715" y="2502752"/>
            <a:ext cx="1019666" cy="7488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chemeClr val="tx1"/>
                </a:solidFill>
              </a:rPr>
              <a:t>Usman Mohammed</a:t>
            </a:r>
          </a:p>
          <a:p>
            <a:pPr algn="ctr"/>
            <a:r>
              <a:rPr lang="en-US" sz="1100" i="1" dirty="0">
                <a:solidFill>
                  <a:schemeClr val="tx1"/>
                </a:solidFill>
              </a:rPr>
              <a:t>(Student Governor)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FE3460F3-00C2-7840-8C98-0AE16B2CAB4F}"/>
              </a:ext>
            </a:extLst>
          </p:cNvPr>
          <p:cNvSpPr/>
          <p:nvPr/>
        </p:nvSpPr>
        <p:spPr>
          <a:xfrm>
            <a:off x="9642979" y="2502752"/>
            <a:ext cx="1023509" cy="7488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chemeClr val="tx1"/>
                </a:solidFill>
              </a:rPr>
              <a:t>Lee Burton</a:t>
            </a:r>
          </a:p>
          <a:p>
            <a:pPr algn="ctr"/>
            <a:r>
              <a:rPr lang="en-US" sz="1100" i="1" dirty="0">
                <a:solidFill>
                  <a:schemeClr val="tx1"/>
                </a:solidFill>
              </a:rPr>
              <a:t>(Staff Governor) 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37495E49-DF36-2A46-89FC-11D539CB6EC3}"/>
              </a:ext>
            </a:extLst>
          </p:cNvPr>
          <p:cNvSpPr/>
          <p:nvPr/>
        </p:nvSpPr>
        <p:spPr>
          <a:xfrm>
            <a:off x="8501246" y="2502751"/>
            <a:ext cx="1023509" cy="7488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chemeClr val="tx1"/>
                </a:solidFill>
              </a:rPr>
              <a:t>Will Cook</a:t>
            </a:r>
          </a:p>
          <a:p>
            <a:pPr algn="ctr"/>
            <a:r>
              <a:rPr lang="en-US" sz="1100" i="1" dirty="0">
                <a:solidFill>
                  <a:schemeClr val="tx1"/>
                </a:solidFill>
              </a:rPr>
              <a:t>(Staff Governor) 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75029A3C-3F65-2142-A3F0-383EE4525238}"/>
              </a:ext>
            </a:extLst>
          </p:cNvPr>
          <p:cNvSpPr/>
          <p:nvPr/>
        </p:nvSpPr>
        <p:spPr>
          <a:xfrm>
            <a:off x="6217780" y="2502751"/>
            <a:ext cx="1023509" cy="7488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chemeClr val="tx1"/>
                </a:solidFill>
              </a:rPr>
              <a:t>Liz Sedgley</a:t>
            </a: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CB917374-7EA4-B849-887C-76B8459EFA9C}"/>
              </a:ext>
            </a:extLst>
          </p:cNvPr>
          <p:cNvSpPr/>
          <p:nvPr/>
        </p:nvSpPr>
        <p:spPr>
          <a:xfrm>
            <a:off x="4478670" y="1654629"/>
            <a:ext cx="1023509" cy="7488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chemeClr val="tx1"/>
                </a:solidFill>
              </a:rPr>
              <a:t>Tim Webber </a:t>
            </a:r>
            <a:r>
              <a:rPr lang="en-US" sz="1100" dirty="0">
                <a:solidFill>
                  <a:schemeClr val="tx1"/>
                </a:solidFill>
              </a:rPr>
              <a:t>MBE</a:t>
            </a:r>
          </a:p>
        </p:txBody>
      </p:sp>
      <p:sp>
        <p:nvSpPr>
          <p:cNvPr id="55" name="Rectangle 54"/>
          <p:cNvSpPr/>
          <p:nvPr/>
        </p:nvSpPr>
        <p:spPr>
          <a:xfrm>
            <a:off x="1650848" y="2512436"/>
            <a:ext cx="1023509" cy="7488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chemeClr val="tx1"/>
                </a:solidFill>
              </a:rPr>
              <a:t>Rob </a:t>
            </a:r>
            <a:r>
              <a:rPr lang="en-US" sz="1100" b="1" dirty="0" err="1">
                <a:solidFill>
                  <a:schemeClr val="tx1"/>
                </a:solidFill>
              </a:rPr>
              <a:t>Pheasey</a:t>
            </a:r>
            <a:endParaRPr lang="en-US" sz="1100" b="1" dirty="0">
              <a:solidFill>
                <a:schemeClr val="tx1"/>
              </a:solidFill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7359513" y="2502752"/>
            <a:ext cx="1023509" cy="74819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chemeClr val="tx1"/>
                </a:solidFill>
              </a:rPr>
              <a:t>Tom Gee</a:t>
            </a:r>
          </a:p>
          <a:p>
            <a:pPr algn="ctr"/>
            <a:r>
              <a:rPr lang="en-US" sz="1100" i="1" dirty="0">
                <a:solidFill>
                  <a:schemeClr val="tx1"/>
                </a:solidFill>
              </a:rPr>
              <a:t>(Staff Governor) 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D917C80E-BF52-084B-B8A0-DBC908DDEFFB}"/>
              </a:ext>
            </a:extLst>
          </p:cNvPr>
          <p:cNvSpPr/>
          <p:nvPr/>
        </p:nvSpPr>
        <p:spPr>
          <a:xfrm>
            <a:off x="10183364" y="1654629"/>
            <a:ext cx="1023509" cy="7488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chemeClr val="tx1"/>
                </a:solidFill>
              </a:rPr>
              <a:t>Julie Turner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B83A180D-F094-334C-B41C-5453255F23AE}"/>
              </a:ext>
            </a:extLst>
          </p:cNvPr>
          <p:cNvSpPr/>
          <p:nvPr/>
        </p:nvSpPr>
        <p:spPr>
          <a:xfrm>
            <a:off x="5076047" y="2512436"/>
            <a:ext cx="1023509" cy="7488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chemeClr val="tx1"/>
                </a:solidFill>
              </a:rPr>
              <a:t>Neil Hart</a:t>
            </a:r>
            <a:endParaRPr lang="en-US" sz="1100" i="1" dirty="0">
              <a:solidFill>
                <a:schemeClr val="tx1"/>
              </a:solidFill>
            </a:endParaRP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8817E16F-8047-104B-BEBF-289762016D57}"/>
              </a:ext>
            </a:extLst>
          </p:cNvPr>
          <p:cNvSpPr/>
          <p:nvPr/>
        </p:nvSpPr>
        <p:spPr>
          <a:xfrm>
            <a:off x="3934314" y="2512436"/>
            <a:ext cx="1023509" cy="7488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 err="1">
                <a:solidFill>
                  <a:schemeClr val="tx1"/>
                </a:solidFill>
              </a:rPr>
              <a:t>Zulfi</a:t>
            </a:r>
            <a:r>
              <a:rPr lang="en-US" sz="1100" b="1" dirty="0">
                <a:solidFill>
                  <a:schemeClr val="tx1"/>
                </a:solidFill>
              </a:rPr>
              <a:t> Khan</a:t>
            </a:r>
            <a:endParaRPr lang="en-US" sz="1100" i="1" dirty="0">
              <a:solidFill>
                <a:schemeClr val="tx1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5A38BB2-BE65-6443-B604-86CF35DE8F5E}"/>
              </a:ext>
            </a:extLst>
          </p:cNvPr>
          <p:cNvSpPr txBox="1"/>
          <p:nvPr/>
        </p:nvSpPr>
        <p:spPr>
          <a:xfrm>
            <a:off x="1948070" y="142043"/>
            <a:ext cx="89982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NELSON AND COLNE COLLEGE GROUP CORPORATION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E963208-2316-9E42-892F-EA9EFB604FEA}"/>
              </a:ext>
            </a:extLst>
          </p:cNvPr>
          <p:cNvSpPr txBox="1"/>
          <p:nvPr/>
        </p:nvSpPr>
        <p:spPr>
          <a:xfrm>
            <a:off x="291548" y="6408382"/>
            <a:ext cx="71561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i="1" dirty="0"/>
              <a:t>Nov 2020</a:t>
            </a: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4EECD9D9-8113-2F4C-A6BC-F531C1099875}"/>
              </a:ext>
            </a:extLst>
          </p:cNvPr>
          <p:cNvGrpSpPr/>
          <p:nvPr/>
        </p:nvGrpSpPr>
        <p:grpSpPr>
          <a:xfrm>
            <a:off x="1590615" y="3838144"/>
            <a:ext cx="1624678" cy="2763256"/>
            <a:chOff x="1590615" y="3838144"/>
            <a:chExt cx="1624678" cy="2763256"/>
          </a:xfrm>
        </p:grpSpPr>
        <p:sp>
          <p:nvSpPr>
            <p:cNvPr id="22" name="Rectangle 21"/>
            <p:cNvSpPr/>
            <p:nvPr/>
          </p:nvSpPr>
          <p:spPr>
            <a:xfrm>
              <a:off x="1594264" y="3838144"/>
              <a:ext cx="1621029" cy="1954800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28575"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1100" b="1" u="sng" dirty="0">
                  <a:solidFill>
                    <a:schemeClr val="tx1"/>
                  </a:solidFill>
                </a:rPr>
                <a:t>Audit Committee</a:t>
              </a:r>
            </a:p>
            <a:p>
              <a:pPr algn="ctr"/>
              <a:endParaRPr lang="en-US" sz="1100" dirty="0">
                <a:solidFill>
                  <a:schemeClr val="tx1"/>
                </a:solidFill>
              </a:endParaRPr>
            </a:p>
            <a:p>
              <a:pPr algn="ctr"/>
              <a:r>
                <a:rPr lang="en-US" sz="1100" dirty="0">
                  <a:solidFill>
                    <a:schemeClr val="tx1"/>
                  </a:solidFill>
                </a:rPr>
                <a:t>David Whatley (Chair)</a:t>
              </a:r>
            </a:p>
            <a:p>
              <a:pPr algn="ctr"/>
              <a:r>
                <a:rPr lang="en-US" sz="1100" dirty="0">
                  <a:solidFill>
                    <a:schemeClr val="tx1"/>
                  </a:solidFill>
                </a:rPr>
                <a:t>Nadeem Rashid (Vice Chair)</a:t>
              </a:r>
            </a:p>
            <a:p>
              <a:pPr algn="ctr"/>
              <a:r>
                <a:rPr lang="en-US" sz="1100" dirty="0">
                  <a:solidFill>
                    <a:schemeClr val="tx1"/>
                  </a:solidFill>
                </a:rPr>
                <a:t>Mike Phelan</a:t>
              </a:r>
            </a:p>
            <a:p>
              <a:pPr algn="ctr"/>
              <a:r>
                <a:rPr lang="en-US" sz="1100" dirty="0">
                  <a:solidFill>
                    <a:schemeClr val="tx1"/>
                  </a:solidFill>
                </a:rPr>
                <a:t>Stephanie Bridgeman</a:t>
              </a:r>
            </a:p>
            <a:p>
              <a:pPr algn="ctr"/>
              <a:r>
                <a:rPr lang="en-US" sz="1100" i="1" u="sng" dirty="0">
                  <a:solidFill>
                    <a:schemeClr val="tx1"/>
                  </a:solidFill>
                </a:rPr>
                <a:t>Co-opted</a:t>
              </a:r>
              <a:r>
                <a:rPr lang="en-US" sz="1100" dirty="0">
                  <a:solidFill>
                    <a:schemeClr val="tx1"/>
                  </a:solidFill>
                </a:rPr>
                <a:t> – Dean Langton, </a:t>
              </a:r>
              <a:r>
                <a:rPr lang="en-US" sz="1100" dirty="0" err="1">
                  <a:solidFill>
                    <a:schemeClr val="tx1"/>
                  </a:solidFill>
                </a:rPr>
                <a:t>Amer</a:t>
              </a:r>
              <a:r>
                <a:rPr lang="en-US" sz="1100" dirty="0">
                  <a:solidFill>
                    <a:schemeClr val="tx1"/>
                  </a:solidFill>
                </a:rPr>
                <a:t> Ansar </a:t>
              </a:r>
            </a:p>
          </p:txBody>
        </p:sp>
        <p:sp>
          <p:nvSpPr>
            <p:cNvPr id="60" name="Rectangle 59">
              <a:extLst>
                <a:ext uri="{FF2B5EF4-FFF2-40B4-BE49-F238E27FC236}">
                  <a16:creationId xmlns:a16="http://schemas.microsoft.com/office/drawing/2014/main" id="{2E86F679-F262-457D-B9C6-25440C4A35D1}"/>
                </a:ext>
              </a:extLst>
            </p:cNvPr>
            <p:cNvSpPr/>
            <p:nvPr/>
          </p:nvSpPr>
          <p:spPr>
            <a:xfrm>
              <a:off x="1590615" y="5911703"/>
              <a:ext cx="1610675" cy="689697"/>
            </a:xfrm>
            <a:prstGeom prst="rect">
              <a:avLst/>
            </a:prstGeom>
            <a:noFill/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endParaRPr lang="en-US" sz="9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57A6EF85-6565-6145-AA2A-26CF3614D39C}"/>
              </a:ext>
            </a:extLst>
          </p:cNvPr>
          <p:cNvGrpSpPr/>
          <p:nvPr/>
        </p:nvGrpSpPr>
        <p:grpSpPr>
          <a:xfrm>
            <a:off x="4500398" y="3840728"/>
            <a:ext cx="1621028" cy="3150874"/>
            <a:chOff x="5927736" y="3840728"/>
            <a:chExt cx="1621028" cy="3150874"/>
          </a:xfrm>
        </p:grpSpPr>
        <p:sp>
          <p:nvSpPr>
            <p:cNvPr id="23" name="Rectangle 22"/>
            <p:cNvSpPr/>
            <p:nvPr/>
          </p:nvSpPr>
          <p:spPr>
            <a:xfrm>
              <a:off x="5927736" y="3840728"/>
              <a:ext cx="1618200" cy="2126495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28575"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1100" b="1" u="sng" dirty="0">
                  <a:solidFill>
                    <a:schemeClr val="tx1"/>
                  </a:solidFill>
                </a:rPr>
                <a:t>Quality and Standards Committee</a:t>
              </a:r>
            </a:p>
            <a:p>
              <a:pPr algn="ctr"/>
              <a:endParaRPr lang="en-US" sz="1100" dirty="0">
                <a:solidFill>
                  <a:schemeClr val="tx1"/>
                </a:solidFill>
              </a:endParaRPr>
            </a:p>
            <a:p>
              <a:pPr algn="ctr"/>
              <a:r>
                <a:rPr lang="en-US" sz="1100" dirty="0">
                  <a:solidFill>
                    <a:schemeClr val="tx1"/>
                  </a:solidFill>
                </a:rPr>
                <a:t>Mike Phelan (Chair)</a:t>
              </a:r>
            </a:p>
            <a:p>
              <a:pPr algn="ctr"/>
              <a:r>
                <a:rPr lang="en-US" sz="1100" dirty="0" err="1">
                  <a:solidFill>
                    <a:schemeClr val="tx1"/>
                  </a:solidFill>
                </a:rPr>
                <a:t>Nadeem</a:t>
              </a:r>
              <a:r>
                <a:rPr lang="en-US" sz="1100" dirty="0">
                  <a:solidFill>
                    <a:schemeClr val="tx1"/>
                  </a:solidFill>
                </a:rPr>
                <a:t> Rashid (Vice Chair)</a:t>
              </a:r>
            </a:p>
            <a:p>
              <a:pPr algn="ctr"/>
              <a:r>
                <a:rPr lang="en-US" sz="1100" dirty="0">
                  <a:solidFill>
                    <a:schemeClr val="tx1"/>
                  </a:solidFill>
                </a:rPr>
                <a:t>Amanda Melton</a:t>
              </a:r>
            </a:p>
            <a:p>
              <a:pPr algn="ctr"/>
              <a:r>
                <a:rPr lang="en-US" sz="1100" dirty="0">
                  <a:solidFill>
                    <a:schemeClr val="tx1"/>
                  </a:solidFill>
                </a:rPr>
                <a:t>Jane Cleaver</a:t>
              </a:r>
            </a:p>
            <a:p>
              <a:pPr algn="ctr"/>
              <a:r>
                <a:rPr lang="en-US" sz="1100" dirty="0">
                  <a:solidFill>
                    <a:schemeClr val="tx1"/>
                  </a:solidFill>
                </a:rPr>
                <a:t>Lee Burton</a:t>
              </a:r>
            </a:p>
            <a:p>
              <a:pPr algn="ctr"/>
              <a:r>
                <a:rPr lang="en-US" sz="1100" dirty="0">
                  <a:solidFill>
                    <a:schemeClr val="tx1"/>
                  </a:solidFill>
                </a:rPr>
                <a:t>Julie Turner</a:t>
              </a:r>
            </a:p>
            <a:p>
              <a:pPr algn="ctr"/>
              <a:r>
                <a:rPr lang="en-US" sz="1100" i="1" u="sng" dirty="0">
                  <a:solidFill>
                    <a:schemeClr val="tx1"/>
                  </a:solidFill>
                </a:rPr>
                <a:t>Co-opted</a:t>
              </a:r>
              <a:r>
                <a:rPr lang="en-US" sz="1100" dirty="0">
                  <a:solidFill>
                    <a:schemeClr val="tx1"/>
                  </a:solidFill>
                </a:rPr>
                <a:t> – Pauline Hagen OBE</a:t>
              </a:r>
            </a:p>
            <a:p>
              <a:pPr algn="ctr"/>
              <a:endParaRPr lang="en-US" sz="1100" dirty="0">
                <a:solidFill>
                  <a:srgbClr val="FF0000"/>
                </a:solidFill>
              </a:endParaRPr>
            </a:p>
            <a:p>
              <a:pPr algn="ctr"/>
              <a:endParaRPr lang="en-US" sz="1100" dirty="0">
                <a:solidFill>
                  <a:schemeClr val="tx1"/>
                </a:solidFill>
              </a:endParaRPr>
            </a:p>
            <a:p>
              <a:pPr algn="ctr"/>
              <a:endParaRPr 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53" name="Rectangle 52">
              <a:extLst>
                <a:ext uri="{FF2B5EF4-FFF2-40B4-BE49-F238E27FC236}">
                  <a16:creationId xmlns:a16="http://schemas.microsoft.com/office/drawing/2014/main" id="{37BE7F57-3BE0-D941-BAE5-250500AAA000}"/>
                </a:ext>
              </a:extLst>
            </p:cNvPr>
            <p:cNvSpPr/>
            <p:nvPr/>
          </p:nvSpPr>
          <p:spPr>
            <a:xfrm>
              <a:off x="5938500" y="6256552"/>
              <a:ext cx="1610264" cy="223716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28575"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b="1" dirty="0">
                  <a:solidFill>
                    <a:schemeClr val="tx1"/>
                  </a:solidFill>
                </a:rPr>
                <a:t>Academic Board</a:t>
              </a:r>
            </a:p>
          </p:txBody>
        </p:sp>
        <p:cxnSp>
          <p:nvCxnSpPr>
            <p:cNvPr id="77" name="Elbow Connector 76">
              <a:extLst>
                <a:ext uri="{FF2B5EF4-FFF2-40B4-BE49-F238E27FC236}">
                  <a16:creationId xmlns:a16="http://schemas.microsoft.com/office/drawing/2014/main" id="{7811A955-31D1-0347-B1A4-AAD620CF294D}"/>
                </a:ext>
              </a:extLst>
            </p:cNvPr>
            <p:cNvCxnSpPr>
              <a:cxnSpLocks/>
              <a:stCxn id="23" idx="2"/>
            </p:cNvCxnSpPr>
            <p:nvPr/>
          </p:nvCxnSpPr>
          <p:spPr>
            <a:xfrm rot="16200000" flipH="1">
              <a:off x="6645985" y="6058074"/>
              <a:ext cx="183119" cy="1416"/>
            </a:xfrm>
            <a:prstGeom prst="bentConnector3">
              <a:avLst>
                <a:gd name="adj1" fmla="val 50000"/>
              </a:avLst>
            </a:prstGeom>
            <a:ln w="28575">
              <a:solidFill>
                <a:schemeClr val="tx1"/>
              </a:solidFill>
              <a:prstDash val="sysDash"/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4" name="Rectangle 63">
              <a:extLst>
                <a:ext uri="{FF2B5EF4-FFF2-40B4-BE49-F238E27FC236}">
                  <a16:creationId xmlns:a16="http://schemas.microsoft.com/office/drawing/2014/main" id="{5A73D92C-8DEA-436E-B01C-88823DA24374}"/>
                </a:ext>
              </a:extLst>
            </p:cNvPr>
            <p:cNvSpPr/>
            <p:nvPr/>
          </p:nvSpPr>
          <p:spPr>
            <a:xfrm>
              <a:off x="5970279" y="6504121"/>
              <a:ext cx="1411744" cy="487481"/>
            </a:xfrm>
            <a:prstGeom prst="rect">
              <a:avLst/>
            </a:prstGeom>
            <a:noFill/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endParaRPr lang="en-US" sz="1050" dirty="0"/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9D5DA651-AE5A-724F-925C-0C0282549D03}"/>
              </a:ext>
            </a:extLst>
          </p:cNvPr>
          <p:cNvGrpSpPr/>
          <p:nvPr/>
        </p:nvGrpSpPr>
        <p:grpSpPr>
          <a:xfrm>
            <a:off x="7406531" y="3829307"/>
            <a:ext cx="1621029" cy="2757547"/>
            <a:chOff x="8120201" y="3829307"/>
            <a:chExt cx="1621029" cy="2757547"/>
          </a:xfrm>
        </p:grpSpPr>
        <p:sp>
          <p:nvSpPr>
            <p:cNvPr id="25" name="Rectangle 24"/>
            <p:cNvSpPr/>
            <p:nvPr/>
          </p:nvSpPr>
          <p:spPr>
            <a:xfrm>
              <a:off x="8120201" y="3829307"/>
              <a:ext cx="1621029" cy="1954800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28575"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1100" b="1" u="sng" dirty="0">
                  <a:solidFill>
                    <a:schemeClr val="tx1"/>
                  </a:solidFill>
                </a:rPr>
                <a:t>Remuneration Committee</a:t>
              </a:r>
            </a:p>
            <a:p>
              <a:pPr algn="ctr"/>
              <a:endParaRPr lang="en-US" sz="1100" dirty="0">
                <a:solidFill>
                  <a:schemeClr val="tx1"/>
                </a:solidFill>
              </a:endParaRPr>
            </a:p>
            <a:p>
              <a:pPr algn="ctr"/>
              <a:r>
                <a:rPr lang="en-US" sz="1100" dirty="0">
                  <a:solidFill>
                    <a:schemeClr val="tx1"/>
                  </a:solidFill>
                </a:rPr>
                <a:t>Emma Schofield (Chair)</a:t>
              </a:r>
            </a:p>
            <a:p>
              <a:pPr algn="ctr"/>
              <a:r>
                <a:rPr lang="en-US" sz="1100" dirty="0">
                  <a:solidFill>
                    <a:schemeClr val="tx1"/>
                  </a:solidFill>
                </a:rPr>
                <a:t>Phil Wilkinson (Vice Chair)</a:t>
              </a:r>
            </a:p>
            <a:p>
              <a:pPr algn="ctr"/>
              <a:r>
                <a:rPr lang="en-US" sz="1100" dirty="0">
                  <a:solidFill>
                    <a:schemeClr val="tx1"/>
                  </a:solidFill>
                </a:rPr>
                <a:t>Rob </a:t>
              </a:r>
              <a:r>
                <a:rPr lang="en-US" sz="1100" dirty="0" err="1">
                  <a:solidFill>
                    <a:schemeClr val="tx1"/>
                  </a:solidFill>
                </a:rPr>
                <a:t>Pheasey</a:t>
              </a:r>
              <a:endParaRPr lang="en-US" sz="1100" dirty="0">
                <a:solidFill>
                  <a:schemeClr val="tx1"/>
                </a:solidFill>
              </a:endParaRPr>
            </a:p>
            <a:p>
              <a:pPr algn="ctr"/>
              <a:r>
                <a:rPr lang="en-US" sz="1100" dirty="0">
                  <a:solidFill>
                    <a:schemeClr val="tx1"/>
                  </a:solidFill>
                </a:rPr>
                <a:t>Stephen Barnes</a:t>
              </a:r>
            </a:p>
          </p:txBody>
        </p:sp>
        <p:sp>
          <p:nvSpPr>
            <p:cNvPr id="65" name="Rectangle 64">
              <a:extLst>
                <a:ext uri="{FF2B5EF4-FFF2-40B4-BE49-F238E27FC236}">
                  <a16:creationId xmlns:a16="http://schemas.microsoft.com/office/drawing/2014/main" id="{3FA306CC-EAD5-4887-A05A-8302ADC00AB7}"/>
                </a:ext>
              </a:extLst>
            </p:cNvPr>
            <p:cNvSpPr/>
            <p:nvPr/>
          </p:nvSpPr>
          <p:spPr>
            <a:xfrm>
              <a:off x="8162016" y="6080721"/>
              <a:ext cx="1512477" cy="506133"/>
            </a:xfrm>
            <a:prstGeom prst="rect">
              <a:avLst/>
            </a:prstGeom>
            <a:noFill/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US" sz="1050" dirty="0"/>
                <a:t> Chair)</a:t>
              </a:r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800B89F3-6ADC-164A-9D19-781964ACE740}"/>
              </a:ext>
            </a:extLst>
          </p:cNvPr>
          <p:cNvGrpSpPr/>
          <p:nvPr/>
        </p:nvGrpSpPr>
        <p:grpSpPr>
          <a:xfrm>
            <a:off x="10312666" y="3829307"/>
            <a:ext cx="1621029" cy="2734117"/>
            <a:chOff x="10312666" y="3829307"/>
            <a:chExt cx="1621029" cy="2734117"/>
          </a:xfrm>
        </p:grpSpPr>
        <p:sp>
          <p:nvSpPr>
            <p:cNvPr id="26" name="Rectangle 25"/>
            <p:cNvSpPr/>
            <p:nvPr/>
          </p:nvSpPr>
          <p:spPr>
            <a:xfrm>
              <a:off x="10312666" y="3829307"/>
              <a:ext cx="1621029" cy="1954800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28575"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1100" b="1" u="sng" dirty="0">
                  <a:solidFill>
                    <a:schemeClr val="tx1"/>
                  </a:solidFill>
                </a:rPr>
                <a:t>Search Committee</a:t>
              </a:r>
            </a:p>
            <a:p>
              <a:pPr algn="ctr"/>
              <a:endParaRPr lang="en-US" sz="1100" dirty="0">
                <a:solidFill>
                  <a:schemeClr val="tx1"/>
                </a:solidFill>
              </a:endParaRPr>
            </a:p>
            <a:p>
              <a:pPr algn="ctr"/>
              <a:r>
                <a:rPr lang="en-US" sz="1100" dirty="0">
                  <a:solidFill>
                    <a:schemeClr val="tx1"/>
                  </a:solidFill>
                </a:rPr>
                <a:t>Stephen Barnes (Chair)</a:t>
              </a:r>
            </a:p>
            <a:p>
              <a:pPr algn="ctr"/>
              <a:r>
                <a:rPr lang="en-US" sz="1100" dirty="0">
                  <a:solidFill>
                    <a:schemeClr val="tx1"/>
                  </a:solidFill>
                </a:rPr>
                <a:t>Phil Wilkinson  (Vice Chair)</a:t>
              </a:r>
            </a:p>
            <a:p>
              <a:pPr algn="ctr"/>
              <a:r>
                <a:rPr lang="en-US" sz="1100" dirty="0">
                  <a:solidFill>
                    <a:schemeClr val="tx1"/>
                  </a:solidFill>
                </a:rPr>
                <a:t>Amanda Melton</a:t>
              </a:r>
            </a:p>
            <a:p>
              <a:pPr algn="ctr"/>
              <a:r>
                <a:rPr lang="en-US" sz="1100" dirty="0">
                  <a:solidFill>
                    <a:schemeClr val="tx1"/>
                  </a:solidFill>
                </a:rPr>
                <a:t>Emma Schofield</a:t>
              </a:r>
            </a:p>
            <a:p>
              <a:pPr algn="ctr"/>
              <a:r>
                <a:rPr lang="en-US" sz="1100" dirty="0" err="1">
                  <a:solidFill>
                    <a:schemeClr val="tx1"/>
                  </a:solidFill>
                </a:rPr>
                <a:t>Nadeem</a:t>
              </a:r>
              <a:r>
                <a:rPr lang="en-US" sz="1100" dirty="0">
                  <a:solidFill>
                    <a:schemeClr val="tx1"/>
                  </a:solidFill>
                </a:rPr>
                <a:t> Rashid</a:t>
              </a:r>
            </a:p>
            <a:p>
              <a:pPr algn="ctr"/>
              <a:r>
                <a:rPr lang="en-US" sz="1100" dirty="0">
                  <a:solidFill>
                    <a:schemeClr val="tx1"/>
                  </a:solidFill>
                </a:rPr>
                <a:t>Rob </a:t>
              </a:r>
              <a:r>
                <a:rPr lang="en-US" sz="1100" dirty="0" err="1">
                  <a:solidFill>
                    <a:schemeClr val="tx1"/>
                  </a:solidFill>
                </a:rPr>
                <a:t>Pheasey</a:t>
              </a:r>
              <a:endParaRPr 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66" name="Rectangle 65">
              <a:extLst>
                <a:ext uri="{FF2B5EF4-FFF2-40B4-BE49-F238E27FC236}">
                  <a16:creationId xmlns:a16="http://schemas.microsoft.com/office/drawing/2014/main" id="{758D19BA-A350-44D4-88AC-6F4758B7E852}"/>
                </a:ext>
              </a:extLst>
            </p:cNvPr>
            <p:cNvSpPr/>
            <p:nvPr/>
          </p:nvSpPr>
          <p:spPr>
            <a:xfrm>
              <a:off x="10366941" y="6080721"/>
              <a:ext cx="1512477" cy="482703"/>
            </a:xfrm>
            <a:prstGeom prst="rect">
              <a:avLst/>
            </a:prstGeom>
            <a:noFill/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US" sz="1050" dirty="0"/>
                <a:t>Chair)</a:t>
              </a:r>
            </a:p>
          </p:txBody>
        </p:sp>
      </p:grpSp>
      <p:cxnSp>
        <p:nvCxnSpPr>
          <p:cNvPr id="30" name="Elbow Connector 29">
            <a:extLst>
              <a:ext uri="{FF2B5EF4-FFF2-40B4-BE49-F238E27FC236}">
                <a16:creationId xmlns:a16="http://schemas.microsoft.com/office/drawing/2014/main" id="{FFD6C844-CFE8-794C-A76B-DDAE06E7EB2A}"/>
              </a:ext>
            </a:extLst>
          </p:cNvPr>
          <p:cNvCxnSpPr>
            <a:cxnSpLocks/>
            <a:stCxn id="21" idx="2"/>
            <a:endCxn id="22" idx="0"/>
          </p:cNvCxnSpPr>
          <p:nvPr/>
        </p:nvCxnSpPr>
        <p:spPr>
          <a:xfrm rot="5400000">
            <a:off x="4339018" y="1435399"/>
            <a:ext cx="468506" cy="4336984"/>
          </a:xfrm>
          <a:prstGeom prst="bentConnector3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Elbow Connector 66">
            <a:extLst>
              <a:ext uri="{FF2B5EF4-FFF2-40B4-BE49-F238E27FC236}">
                <a16:creationId xmlns:a16="http://schemas.microsoft.com/office/drawing/2014/main" id="{5800DA05-BEA6-7C4C-8915-BAF8AD204190}"/>
              </a:ext>
            </a:extLst>
          </p:cNvPr>
          <p:cNvCxnSpPr>
            <a:cxnSpLocks/>
            <a:stCxn id="21" idx="2"/>
            <a:endCxn id="23" idx="0"/>
          </p:cNvCxnSpPr>
          <p:nvPr/>
        </p:nvCxnSpPr>
        <p:spPr>
          <a:xfrm rot="5400000">
            <a:off x="5790086" y="2889051"/>
            <a:ext cx="471090" cy="1432265"/>
          </a:xfrm>
          <a:prstGeom prst="bentConnector3">
            <a:avLst>
              <a:gd name="adj1" fmla="val 50000"/>
            </a:avLst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Elbow Connector 67">
            <a:extLst>
              <a:ext uri="{FF2B5EF4-FFF2-40B4-BE49-F238E27FC236}">
                <a16:creationId xmlns:a16="http://schemas.microsoft.com/office/drawing/2014/main" id="{25E4B5ED-B07F-4F4F-8C7B-B459C9F8C993}"/>
              </a:ext>
            </a:extLst>
          </p:cNvPr>
          <p:cNvCxnSpPr>
            <a:cxnSpLocks/>
            <a:stCxn id="21" idx="2"/>
            <a:endCxn id="25" idx="0"/>
          </p:cNvCxnSpPr>
          <p:nvPr/>
        </p:nvCxnSpPr>
        <p:spPr>
          <a:xfrm rot="16200000" flipH="1">
            <a:off x="7249570" y="2861830"/>
            <a:ext cx="459669" cy="1475283"/>
          </a:xfrm>
          <a:prstGeom prst="bentConnector3">
            <a:avLst>
              <a:gd name="adj1" fmla="val 50000"/>
            </a:avLst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Elbow Connector 68">
            <a:extLst>
              <a:ext uri="{FF2B5EF4-FFF2-40B4-BE49-F238E27FC236}">
                <a16:creationId xmlns:a16="http://schemas.microsoft.com/office/drawing/2014/main" id="{5EC285A7-F13A-524F-9523-DE327B01A1FA}"/>
              </a:ext>
            </a:extLst>
          </p:cNvPr>
          <p:cNvCxnSpPr>
            <a:cxnSpLocks/>
            <a:stCxn id="21" idx="2"/>
            <a:endCxn id="26" idx="0"/>
          </p:cNvCxnSpPr>
          <p:nvPr/>
        </p:nvCxnSpPr>
        <p:spPr>
          <a:xfrm rot="16200000" flipH="1">
            <a:off x="8702638" y="1408763"/>
            <a:ext cx="459669" cy="4381418"/>
          </a:xfrm>
          <a:prstGeom prst="bentConnector3">
            <a:avLst>
              <a:gd name="adj1" fmla="val 50000"/>
            </a:avLst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304553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10765</TotalTime>
  <Words>414</Words>
  <Application>Microsoft Office PowerPoint</Application>
  <PresentationFormat>Widescreen</PresentationFormat>
  <Paragraphs>144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  </vt:lpstr>
      <vt:lpstr>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gary.mooney@intersystems.com</dc:creator>
  <cp:lastModifiedBy>Debbie Corcoran</cp:lastModifiedBy>
  <cp:revision>109</cp:revision>
  <cp:lastPrinted>2019-08-19T12:55:51Z</cp:lastPrinted>
  <dcterms:created xsi:type="dcterms:W3CDTF">2017-06-09T17:50:34Z</dcterms:created>
  <dcterms:modified xsi:type="dcterms:W3CDTF">2020-12-02T14:33:53Z</dcterms:modified>
</cp:coreProperties>
</file>