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</p:sldIdLst>
  <p:sldSz cx="9144000" cy="6858000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jpg"/><Relationship Id="rId10" Type="http://schemas.openxmlformats.org/officeDocument/2006/relationships/image" Target="../media/image4.png"/><Relationship Id="rId11" Type="http://schemas.openxmlformats.org/officeDocument/2006/relationships/image" Target="../media/image5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2016251"/>
            <a:ext cx="9144000" cy="4079748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6096004"/>
            <a:ext cx="9143999" cy="761994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6074664"/>
            <a:ext cx="9144000" cy="783590"/>
          </a:xfrm>
          <a:custGeom>
            <a:avLst/>
            <a:gdLst/>
            <a:ahLst/>
            <a:cxnLst/>
            <a:rect l="l" t="t" r="r" b="b"/>
            <a:pathLst>
              <a:path w="9144000" h="783590">
                <a:moveTo>
                  <a:pt x="9144000" y="0"/>
                </a:moveTo>
                <a:lnTo>
                  <a:pt x="0" y="0"/>
                </a:lnTo>
                <a:lnTo>
                  <a:pt x="0" y="783336"/>
                </a:lnTo>
                <a:lnTo>
                  <a:pt x="9144000" y="783336"/>
                </a:lnTo>
                <a:lnTo>
                  <a:pt x="9144000" y="0"/>
                </a:lnTo>
                <a:close/>
              </a:path>
            </a:pathLst>
          </a:custGeom>
          <a:solidFill>
            <a:srgbClr val="DFDBD4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458711" y="6362700"/>
            <a:ext cx="2382012" cy="358140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629412" y="6416040"/>
            <a:ext cx="2769108" cy="251459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1443989" y="1847850"/>
            <a:ext cx="6571615" cy="0"/>
          </a:xfrm>
          <a:custGeom>
            <a:avLst/>
            <a:gdLst/>
            <a:ahLst/>
            <a:cxnLst/>
            <a:rect l="l" t="t" r="r" b="b"/>
            <a:pathLst>
              <a:path w="6571615" h="0">
                <a:moveTo>
                  <a:pt x="0" y="0"/>
                </a:moveTo>
                <a:lnTo>
                  <a:pt x="6571360" y="0"/>
                </a:lnTo>
              </a:path>
            </a:pathLst>
          </a:custGeom>
          <a:ln w="32004">
            <a:solidFill>
              <a:srgbClr val="B71E4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68856" y="771855"/>
            <a:ext cx="6606286" cy="955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79652" y="2008479"/>
            <a:ext cx="6584695" cy="32073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hyperlink" Target="https://www.gov.uk/student-finance-calculator" TargetMode="Externa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nhsbsa.nhs.uk/nhs-learning-support-fund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ov.uk/studentfinance" TargetMode="Externa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gov.uk/student-finance" TargetMode="Externa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gov.uk/government/organisations/student-loans-company" TargetMode="External"/><Relationship Id="rId3" Type="http://schemas.openxmlformats.org/officeDocument/2006/relationships/hyperlink" Target="http://www.facebook.com/SCLRepayment" TargetMode="External"/><Relationship Id="rId4" Type="http://schemas.openxmlformats.org/officeDocument/2006/relationships/hyperlink" Target="http://www.twitter.com/SLC_Repayment" TargetMode="External"/><Relationship Id="rId5" Type="http://schemas.openxmlformats.org/officeDocument/2006/relationships/image" Target="../media/image18.jpg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gov.uk/student-finance" TargetMode="Externa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5083" y="2284298"/>
            <a:ext cx="7687309" cy="1937385"/>
          </a:xfrm>
          <a:prstGeom prst="rect"/>
        </p:spPr>
        <p:txBody>
          <a:bodyPr wrap="square" lIns="0" tIns="125730" rIns="0" bIns="0" rtlCol="0" vert="horz">
            <a:spAutoFit/>
          </a:bodyPr>
          <a:lstStyle/>
          <a:p>
            <a:pPr marL="12700" marR="5080">
              <a:lnSpc>
                <a:spcPts val="7130"/>
              </a:lnSpc>
              <a:spcBef>
                <a:spcPts val="990"/>
              </a:spcBef>
            </a:pPr>
            <a:r>
              <a:rPr dirty="0" sz="6600" spc="-45"/>
              <a:t>INTRODUCTION</a:t>
            </a:r>
            <a:r>
              <a:rPr dirty="0" sz="6600" spc="-725"/>
              <a:t> </a:t>
            </a:r>
            <a:r>
              <a:rPr dirty="0" sz="6600" spc="-225"/>
              <a:t>TO </a:t>
            </a:r>
            <a:r>
              <a:rPr dirty="0" sz="6600"/>
              <a:t>STUDENT</a:t>
            </a:r>
            <a:r>
              <a:rPr dirty="0" sz="6600" spc="-30"/>
              <a:t> </a:t>
            </a:r>
            <a:r>
              <a:rPr dirty="0" sz="6600" spc="-10"/>
              <a:t>FINANCE</a:t>
            </a:r>
            <a:endParaRPr sz="6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6608" y="771855"/>
            <a:ext cx="4286250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MAINTENANCE</a:t>
            </a:r>
            <a:r>
              <a:rPr dirty="0" spc="-50"/>
              <a:t> </a:t>
            </a:r>
            <a:r>
              <a:rPr dirty="0" spc="-10"/>
              <a:t>LOANS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845007" y="1994193"/>
            <a:ext cx="7268845" cy="75819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58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latin typeface="Gill Sans MT"/>
                <a:cs typeface="Gill Sans MT"/>
              </a:rPr>
              <a:t>The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maximum</a:t>
            </a:r>
            <a:r>
              <a:rPr dirty="0" sz="2000" spc="-6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amount</a:t>
            </a:r>
            <a:r>
              <a:rPr dirty="0" sz="2000" spc="-6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that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can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be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borrowed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depends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on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where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 spc="-25">
                <a:latin typeface="Gill Sans MT"/>
                <a:cs typeface="Gill Sans MT"/>
              </a:rPr>
              <a:t>the</a:t>
            </a:r>
            <a:endParaRPr sz="2000">
              <a:latin typeface="Gill Sans MT"/>
              <a:cs typeface="Gill Sans MT"/>
            </a:endParaRPr>
          </a:p>
          <a:p>
            <a:pPr marL="241300">
              <a:lnSpc>
                <a:spcPct val="100000"/>
              </a:lnSpc>
              <a:spcBef>
                <a:spcPts val="484"/>
              </a:spcBef>
            </a:pPr>
            <a:r>
              <a:rPr dirty="0" sz="2000">
                <a:latin typeface="Gill Sans MT"/>
                <a:cs typeface="Gill Sans MT"/>
              </a:rPr>
              <a:t>student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is</a:t>
            </a:r>
            <a:r>
              <a:rPr dirty="0" sz="2000" spc="-1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going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to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live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and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study.</a:t>
            </a:r>
            <a:endParaRPr sz="2000">
              <a:latin typeface="Gill Sans MT"/>
              <a:cs typeface="Gill Sans MT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1435608" y="2982467"/>
            <a:ext cx="881380" cy="1252855"/>
            <a:chOff x="1435608" y="2982467"/>
            <a:chExt cx="881380" cy="1252855"/>
          </a:xfrm>
        </p:grpSpPr>
        <p:sp>
          <p:nvSpPr>
            <p:cNvPr id="5" name="object 5" descr=""/>
            <p:cNvSpPr/>
            <p:nvPr/>
          </p:nvSpPr>
          <p:spPr>
            <a:xfrm>
              <a:off x="1443228" y="2990087"/>
              <a:ext cx="866140" cy="1237615"/>
            </a:xfrm>
            <a:custGeom>
              <a:avLst/>
              <a:gdLst/>
              <a:ahLst/>
              <a:cxnLst/>
              <a:rect l="l" t="t" r="r" b="b"/>
              <a:pathLst>
                <a:path w="866139" h="1237614">
                  <a:moveTo>
                    <a:pt x="865632" y="0"/>
                  </a:moveTo>
                  <a:lnTo>
                    <a:pt x="432816" y="432815"/>
                  </a:lnTo>
                  <a:lnTo>
                    <a:pt x="0" y="0"/>
                  </a:lnTo>
                  <a:lnTo>
                    <a:pt x="0" y="804672"/>
                  </a:lnTo>
                  <a:lnTo>
                    <a:pt x="432816" y="1237488"/>
                  </a:lnTo>
                  <a:lnTo>
                    <a:pt x="865632" y="804672"/>
                  </a:lnTo>
                  <a:lnTo>
                    <a:pt x="865632" y="0"/>
                  </a:lnTo>
                  <a:close/>
                </a:path>
              </a:pathLst>
            </a:custGeom>
            <a:solidFill>
              <a:srgbClr val="B71E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443228" y="2990087"/>
              <a:ext cx="866140" cy="1237615"/>
            </a:xfrm>
            <a:custGeom>
              <a:avLst/>
              <a:gdLst/>
              <a:ahLst/>
              <a:cxnLst/>
              <a:rect l="l" t="t" r="r" b="b"/>
              <a:pathLst>
                <a:path w="866139" h="1237614">
                  <a:moveTo>
                    <a:pt x="865632" y="0"/>
                  </a:moveTo>
                  <a:lnTo>
                    <a:pt x="865632" y="804672"/>
                  </a:lnTo>
                  <a:lnTo>
                    <a:pt x="432816" y="1237488"/>
                  </a:lnTo>
                  <a:lnTo>
                    <a:pt x="0" y="804672"/>
                  </a:lnTo>
                  <a:lnTo>
                    <a:pt x="0" y="0"/>
                  </a:lnTo>
                  <a:lnTo>
                    <a:pt x="432816" y="432815"/>
                  </a:lnTo>
                  <a:lnTo>
                    <a:pt x="865632" y="0"/>
                  </a:lnTo>
                  <a:close/>
                </a:path>
              </a:pathLst>
            </a:custGeom>
            <a:ln w="15240">
              <a:solidFill>
                <a:srgbClr val="B71E4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1512188" y="3417265"/>
            <a:ext cx="729615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10">
                <a:solidFill>
                  <a:srgbClr val="FFFFFF"/>
                </a:solidFill>
                <a:latin typeface="Gill Sans MT"/>
                <a:cs typeface="Gill Sans MT"/>
              </a:rPr>
              <a:t>£8,171</a:t>
            </a:r>
            <a:endParaRPr sz="2000">
              <a:latin typeface="Gill Sans MT"/>
              <a:cs typeface="Gill Sans MT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2301239" y="2982467"/>
            <a:ext cx="5998845" cy="820419"/>
            <a:chOff x="2301239" y="2982467"/>
            <a:chExt cx="5998845" cy="820419"/>
          </a:xfrm>
        </p:grpSpPr>
        <p:sp>
          <p:nvSpPr>
            <p:cNvPr id="9" name="object 9" descr=""/>
            <p:cNvSpPr/>
            <p:nvPr/>
          </p:nvSpPr>
          <p:spPr>
            <a:xfrm>
              <a:off x="2308859" y="2990087"/>
              <a:ext cx="5983605" cy="805180"/>
            </a:xfrm>
            <a:custGeom>
              <a:avLst/>
              <a:gdLst/>
              <a:ahLst/>
              <a:cxnLst/>
              <a:rect l="l" t="t" r="r" b="b"/>
              <a:pathLst>
                <a:path w="5983605" h="805179">
                  <a:moveTo>
                    <a:pt x="5849112" y="0"/>
                  </a:moveTo>
                  <a:lnTo>
                    <a:pt x="0" y="0"/>
                  </a:lnTo>
                  <a:lnTo>
                    <a:pt x="0" y="804672"/>
                  </a:lnTo>
                  <a:lnTo>
                    <a:pt x="5849112" y="804672"/>
                  </a:lnTo>
                  <a:lnTo>
                    <a:pt x="5891491" y="797832"/>
                  </a:lnTo>
                  <a:lnTo>
                    <a:pt x="5928305" y="778788"/>
                  </a:lnTo>
                  <a:lnTo>
                    <a:pt x="5957340" y="749753"/>
                  </a:lnTo>
                  <a:lnTo>
                    <a:pt x="5976384" y="712939"/>
                  </a:lnTo>
                  <a:lnTo>
                    <a:pt x="5983223" y="670560"/>
                  </a:lnTo>
                  <a:lnTo>
                    <a:pt x="5983223" y="134112"/>
                  </a:lnTo>
                  <a:lnTo>
                    <a:pt x="5976384" y="91732"/>
                  </a:lnTo>
                  <a:lnTo>
                    <a:pt x="5957340" y="54918"/>
                  </a:lnTo>
                  <a:lnTo>
                    <a:pt x="5928305" y="25883"/>
                  </a:lnTo>
                  <a:lnTo>
                    <a:pt x="5891491" y="6839"/>
                  </a:lnTo>
                  <a:lnTo>
                    <a:pt x="5849112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2308859" y="2990087"/>
              <a:ext cx="5983605" cy="805180"/>
            </a:xfrm>
            <a:custGeom>
              <a:avLst/>
              <a:gdLst/>
              <a:ahLst/>
              <a:cxnLst/>
              <a:rect l="l" t="t" r="r" b="b"/>
              <a:pathLst>
                <a:path w="5983605" h="805179">
                  <a:moveTo>
                    <a:pt x="5983223" y="134112"/>
                  </a:moveTo>
                  <a:lnTo>
                    <a:pt x="5983223" y="670560"/>
                  </a:lnTo>
                  <a:lnTo>
                    <a:pt x="5976384" y="712939"/>
                  </a:lnTo>
                  <a:lnTo>
                    <a:pt x="5957340" y="749753"/>
                  </a:lnTo>
                  <a:lnTo>
                    <a:pt x="5928305" y="778788"/>
                  </a:lnTo>
                  <a:lnTo>
                    <a:pt x="5891491" y="797832"/>
                  </a:lnTo>
                  <a:lnTo>
                    <a:pt x="5849112" y="804672"/>
                  </a:lnTo>
                  <a:lnTo>
                    <a:pt x="0" y="804672"/>
                  </a:lnTo>
                  <a:lnTo>
                    <a:pt x="0" y="0"/>
                  </a:lnTo>
                  <a:lnTo>
                    <a:pt x="5849112" y="0"/>
                  </a:lnTo>
                  <a:lnTo>
                    <a:pt x="5891491" y="6839"/>
                  </a:lnTo>
                  <a:lnTo>
                    <a:pt x="5928305" y="25883"/>
                  </a:lnTo>
                  <a:lnTo>
                    <a:pt x="5957340" y="54918"/>
                  </a:lnTo>
                  <a:lnTo>
                    <a:pt x="5976384" y="91732"/>
                  </a:lnTo>
                  <a:lnTo>
                    <a:pt x="5983223" y="134112"/>
                  </a:lnTo>
                  <a:close/>
                </a:path>
              </a:pathLst>
            </a:custGeom>
            <a:ln w="15240">
              <a:solidFill>
                <a:srgbClr val="B71E4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2453385" y="3012770"/>
            <a:ext cx="4645025" cy="701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95"/>
              </a:spcBef>
              <a:buChar char="•"/>
              <a:tabLst>
                <a:tab pos="241300" algn="l"/>
                <a:tab pos="241935" algn="l"/>
              </a:tabLst>
            </a:pPr>
            <a:r>
              <a:rPr dirty="0" sz="2200">
                <a:latin typeface="Gill Sans MT"/>
                <a:cs typeface="Gill Sans MT"/>
              </a:rPr>
              <a:t>Parental</a:t>
            </a:r>
            <a:r>
              <a:rPr dirty="0" sz="2200" spc="-120">
                <a:latin typeface="Gill Sans MT"/>
                <a:cs typeface="Gill Sans MT"/>
              </a:rPr>
              <a:t> </a:t>
            </a:r>
            <a:r>
              <a:rPr dirty="0" sz="2200" spc="-20">
                <a:latin typeface="Gill Sans MT"/>
                <a:cs typeface="Gill Sans MT"/>
              </a:rPr>
              <a:t>home</a:t>
            </a:r>
            <a:endParaRPr sz="2200">
              <a:latin typeface="Gill Sans MT"/>
              <a:cs typeface="Gill Sans MT"/>
            </a:endParaRPr>
          </a:p>
          <a:p>
            <a:pPr marL="241300" indent="-229235">
              <a:lnSpc>
                <a:spcPct val="100000"/>
              </a:lnSpc>
              <a:spcBef>
                <a:spcPts val="40"/>
              </a:spcBef>
              <a:buChar char="•"/>
              <a:tabLst>
                <a:tab pos="241300" algn="l"/>
                <a:tab pos="241935" algn="l"/>
              </a:tabLst>
            </a:pPr>
            <a:r>
              <a:rPr dirty="0" sz="2200">
                <a:latin typeface="Gill Sans MT"/>
                <a:cs typeface="Gill Sans MT"/>
              </a:rPr>
              <a:t>Living</a:t>
            </a:r>
            <a:r>
              <a:rPr dirty="0" sz="2200" spc="-65">
                <a:latin typeface="Gill Sans MT"/>
                <a:cs typeface="Gill Sans MT"/>
              </a:rPr>
              <a:t> </a:t>
            </a:r>
            <a:r>
              <a:rPr dirty="0" sz="2200">
                <a:latin typeface="Gill Sans MT"/>
                <a:cs typeface="Gill Sans MT"/>
              </a:rPr>
              <a:t>at</a:t>
            </a:r>
            <a:r>
              <a:rPr dirty="0" sz="2200" spc="-45">
                <a:latin typeface="Gill Sans MT"/>
                <a:cs typeface="Gill Sans MT"/>
              </a:rPr>
              <a:t> </a:t>
            </a:r>
            <a:r>
              <a:rPr dirty="0" sz="2200">
                <a:latin typeface="Gill Sans MT"/>
                <a:cs typeface="Gill Sans MT"/>
              </a:rPr>
              <a:t>home</a:t>
            </a:r>
            <a:r>
              <a:rPr dirty="0" sz="2200" spc="-55">
                <a:latin typeface="Gill Sans MT"/>
                <a:cs typeface="Gill Sans MT"/>
              </a:rPr>
              <a:t> </a:t>
            </a:r>
            <a:r>
              <a:rPr dirty="0" sz="2200">
                <a:latin typeface="Gill Sans MT"/>
                <a:cs typeface="Gill Sans MT"/>
              </a:rPr>
              <a:t>whilst</a:t>
            </a:r>
            <a:r>
              <a:rPr dirty="0" sz="2200" spc="-60">
                <a:latin typeface="Gill Sans MT"/>
                <a:cs typeface="Gill Sans MT"/>
              </a:rPr>
              <a:t> </a:t>
            </a:r>
            <a:r>
              <a:rPr dirty="0" sz="2200">
                <a:latin typeface="Gill Sans MT"/>
                <a:cs typeface="Gill Sans MT"/>
              </a:rPr>
              <a:t>they</a:t>
            </a:r>
            <a:r>
              <a:rPr dirty="0" sz="2200" spc="-65">
                <a:latin typeface="Gill Sans MT"/>
                <a:cs typeface="Gill Sans MT"/>
              </a:rPr>
              <a:t> </a:t>
            </a:r>
            <a:r>
              <a:rPr dirty="0" sz="2200">
                <a:latin typeface="Gill Sans MT"/>
                <a:cs typeface="Gill Sans MT"/>
              </a:rPr>
              <a:t>are</a:t>
            </a:r>
            <a:r>
              <a:rPr dirty="0" sz="2200" spc="-50">
                <a:latin typeface="Gill Sans MT"/>
                <a:cs typeface="Gill Sans MT"/>
              </a:rPr>
              <a:t> </a:t>
            </a:r>
            <a:r>
              <a:rPr dirty="0" sz="2200" spc="-10">
                <a:latin typeface="Gill Sans MT"/>
                <a:cs typeface="Gill Sans MT"/>
              </a:rPr>
              <a:t>studying</a:t>
            </a:r>
            <a:endParaRPr sz="2200">
              <a:latin typeface="Gill Sans MT"/>
              <a:cs typeface="Gill Sans MT"/>
            </a:endParaRPr>
          </a:p>
        </p:txBody>
      </p:sp>
      <p:grpSp>
        <p:nvGrpSpPr>
          <p:cNvPr id="12" name="object 12" descr=""/>
          <p:cNvGrpSpPr/>
          <p:nvPr/>
        </p:nvGrpSpPr>
        <p:grpSpPr>
          <a:xfrm>
            <a:off x="1435608" y="4020311"/>
            <a:ext cx="881380" cy="1251585"/>
            <a:chOff x="1435608" y="4020311"/>
            <a:chExt cx="881380" cy="1251585"/>
          </a:xfrm>
        </p:grpSpPr>
        <p:sp>
          <p:nvSpPr>
            <p:cNvPr id="13" name="object 13" descr=""/>
            <p:cNvSpPr/>
            <p:nvPr/>
          </p:nvSpPr>
          <p:spPr>
            <a:xfrm>
              <a:off x="1443228" y="4027931"/>
              <a:ext cx="866140" cy="1236345"/>
            </a:xfrm>
            <a:custGeom>
              <a:avLst/>
              <a:gdLst/>
              <a:ahLst/>
              <a:cxnLst/>
              <a:rect l="l" t="t" r="r" b="b"/>
              <a:pathLst>
                <a:path w="866139" h="1236345">
                  <a:moveTo>
                    <a:pt x="865632" y="0"/>
                  </a:moveTo>
                  <a:lnTo>
                    <a:pt x="432816" y="432816"/>
                  </a:lnTo>
                  <a:lnTo>
                    <a:pt x="0" y="0"/>
                  </a:lnTo>
                  <a:lnTo>
                    <a:pt x="0" y="803148"/>
                  </a:lnTo>
                  <a:lnTo>
                    <a:pt x="432816" y="1235964"/>
                  </a:lnTo>
                  <a:lnTo>
                    <a:pt x="865632" y="803148"/>
                  </a:lnTo>
                  <a:lnTo>
                    <a:pt x="865632" y="0"/>
                  </a:lnTo>
                  <a:close/>
                </a:path>
              </a:pathLst>
            </a:custGeom>
            <a:solidFill>
              <a:srgbClr val="B71E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443228" y="4027931"/>
              <a:ext cx="866140" cy="1236345"/>
            </a:xfrm>
            <a:custGeom>
              <a:avLst/>
              <a:gdLst/>
              <a:ahLst/>
              <a:cxnLst/>
              <a:rect l="l" t="t" r="r" b="b"/>
              <a:pathLst>
                <a:path w="866139" h="1236345">
                  <a:moveTo>
                    <a:pt x="865632" y="0"/>
                  </a:moveTo>
                  <a:lnTo>
                    <a:pt x="865632" y="803148"/>
                  </a:lnTo>
                  <a:lnTo>
                    <a:pt x="432816" y="1235964"/>
                  </a:lnTo>
                  <a:lnTo>
                    <a:pt x="0" y="803148"/>
                  </a:lnTo>
                  <a:lnTo>
                    <a:pt x="0" y="0"/>
                  </a:lnTo>
                  <a:lnTo>
                    <a:pt x="432816" y="432816"/>
                  </a:lnTo>
                  <a:lnTo>
                    <a:pt x="865632" y="0"/>
                  </a:lnTo>
                  <a:close/>
                </a:path>
              </a:pathLst>
            </a:custGeom>
            <a:ln w="15240">
              <a:solidFill>
                <a:srgbClr val="B71E4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1512188" y="4454778"/>
            <a:ext cx="72898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10">
                <a:solidFill>
                  <a:srgbClr val="FFFFFF"/>
                </a:solidFill>
                <a:latin typeface="Gill Sans MT"/>
                <a:cs typeface="Gill Sans MT"/>
              </a:rPr>
              <a:t>£9,706</a:t>
            </a:r>
            <a:endParaRPr sz="2000">
              <a:latin typeface="Gill Sans MT"/>
              <a:cs typeface="Gill Sans MT"/>
            </a:endParaRPr>
          </a:p>
        </p:txBody>
      </p:sp>
      <p:grpSp>
        <p:nvGrpSpPr>
          <p:cNvPr id="16" name="object 16" descr=""/>
          <p:cNvGrpSpPr/>
          <p:nvPr/>
        </p:nvGrpSpPr>
        <p:grpSpPr>
          <a:xfrm>
            <a:off x="2301239" y="4020311"/>
            <a:ext cx="5998845" cy="818515"/>
            <a:chOff x="2301239" y="4020311"/>
            <a:chExt cx="5998845" cy="818515"/>
          </a:xfrm>
        </p:grpSpPr>
        <p:sp>
          <p:nvSpPr>
            <p:cNvPr id="17" name="object 17" descr=""/>
            <p:cNvSpPr/>
            <p:nvPr/>
          </p:nvSpPr>
          <p:spPr>
            <a:xfrm>
              <a:off x="2308859" y="4027931"/>
              <a:ext cx="5983605" cy="803275"/>
            </a:xfrm>
            <a:custGeom>
              <a:avLst/>
              <a:gdLst/>
              <a:ahLst/>
              <a:cxnLst/>
              <a:rect l="l" t="t" r="r" b="b"/>
              <a:pathLst>
                <a:path w="5983605" h="803275">
                  <a:moveTo>
                    <a:pt x="5849366" y="0"/>
                  </a:moveTo>
                  <a:lnTo>
                    <a:pt x="0" y="0"/>
                  </a:lnTo>
                  <a:lnTo>
                    <a:pt x="0" y="803148"/>
                  </a:lnTo>
                  <a:lnTo>
                    <a:pt x="5849366" y="803148"/>
                  </a:lnTo>
                  <a:lnTo>
                    <a:pt x="5891670" y="796322"/>
                  </a:lnTo>
                  <a:lnTo>
                    <a:pt x="5928414" y="777317"/>
                  </a:lnTo>
                  <a:lnTo>
                    <a:pt x="5957393" y="748338"/>
                  </a:lnTo>
                  <a:lnTo>
                    <a:pt x="5976398" y="711594"/>
                  </a:lnTo>
                  <a:lnTo>
                    <a:pt x="5983223" y="669290"/>
                  </a:lnTo>
                  <a:lnTo>
                    <a:pt x="5983223" y="133858"/>
                  </a:lnTo>
                  <a:lnTo>
                    <a:pt x="5976398" y="91553"/>
                  </a:lnTo>
                  <a:lnTo>
                    <a:pt x="5957393" y="54809"/>
                  </a:lnTo>
                  <a:lnTo>
                    <a:pt x="5928414" y="25830"/>
                  </a:lnTo>
                  <a:lnTo>
                    <a:pt x="5891670" y="6825"/>
                  </a:lnTo>
                  <a:lnTo>
                    <a:pt x="5849366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2308859" y="4027931"/>
              <a:ext cx="5983605" cy="803275"/>
            </a:xfrm>
            <a:custGeom>
              <a:avLst/>
              <a:gdLst/>
              <a:ahLst/>
              <a:cxnLst/>
              <a:rect l="l" t="t" r="r" b="b"/>
              <a:pathLst>
                <a:path w="5983605" h="803275">
                  <a:moveTo>
                    <a:pt x="5983223" y="133858"/>
                  </a:moveTo>
                  <a:lnTo>
                    <a:pt x="5983223" y="669290"/>
                  </a:lnTo>
                  <a:lnTo>
                    <a:pt x="5976398" y="711594"/>
                  </a:lnTo>
                  <a:lnTo>
                    <a:pt x="5957393" y="748338"/>
                  </a:lnTo>
                  <a:lnTo>
                    <a:pt x="5928414" y="777317"/>
                  </a:lnTo>
                  <a:lnTo>
                    <a:pt x="5891670" y="796322"/>
                  </a:lnTo>
                  <a:lnTo>
                    <a:pt x="5849366" y="803148"/>
                  </a:lnTo>
                  <a:lnTo>
                    <a:pt x="0" y="803148"/>
                  </a:lnTo>
                  <a:lnTo>
                    <a:pt x="0" y="0"/>
                  </a:lnTo>
                  <a:lnTo>
                    <a:pt x="5849366" y="0"/>
                  </a:lnTo>
                  <a:lnTo>
                    <a:pt x="5891670" y="6825"/>
                  </a:lnTo>
                  <a:lnTo>
                    <a:pt x="5928414" y="25830"/>
                  </a:lnTo>
                  <a:lnTo>
                    <a:pt x="5957393" y="54809"/>
                  </a:lnTo>
                  <a:lnTo>
                    <a:pt x="5976398" y="91553"/>
                  </a:lnTo>
                  <a:lnTo>
                    <a:pt x="5983223" y="133858"/>
                  </a:lnTo>
                  <a:close/>
                </a:path>
              </a:pathLst>
            </a:custGeom>
            <a:ln w="15240">
              <a:solidFill>
                <a:srgbClr val="B71E4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 txBox="1"/>
          <p:nvPr/>
        </p:nvSpPr>
        <p:spPr>
          <a:xfrm>
            <a:off x="2453385" y="4050284"/>
            <a:ext cx="3053080" cy="7004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95"/>
              </a:spcBef>
              <a:buChar char="•"/>
              <a:tabLst>
                <a:tab pos="241300" algn="l"/>
                <a:tab pos="241935" algn="l"/>
              </a:tabLst>
            </a:pPr>
            <a:r>
              <a:rPr dirty="0" sz="2200">
                <a:latin typeface="Gill Sans MT"/>
                <a:cs typeface="Gill Sans MT"/>
              </a:rPr>
              <a:t>Living</a:t>
            </a:r>
            <a:r>
              <a:rPr dirty="0" sz="2200" spc="-110">
                <a:latin typeface="Gill Sans MT"/>
                <a:cs typeface="Gill Sans MT"/>
              </a:rPr>
              <a:t> </a:t>
            </a:r>
            <a:r>
              <a:rPr dirty="0" sz="2200" spc="-20">
                <a:latin typeface="Gill Sans MT"/>
                <a:cs typeface="Gill Sans MT"/>
              </a:rPr>
              <a:t>away</a:t>
            </a:r>
            <a:r>
              <a:rPr dirty="0" sz="2200" spc="-105">
                <a:latin typeface="Gill Sans MT"/>
                <a:cs typeface="Gill Sans MT"/>
              </a:rPr>
              <a:t> </a:t>
            </a:r>
            <a:r>
              <a:rPr dirty="0" sz="2200">
                <a:latin typeface="Gill Sans MT"/>
                <a:cs typeface="Gill Sans MT"/>
              </a:rPr>
              <a:t>from</a:t>
            </a:r>
            <a:r>
              <a:rPr dirty="0" sz="2200" spc="-95">
                <a:latin typeface="Gill Sans MT"/>
                <a:cs typeface="Gill Sans MT"/>
              </a:rPr>
              <a:t> </a:t>
            </a:r>
            <a:r>
              <a:rPr dirty="0" sz="2200" spc="-20">
                <a:latin typeface="Gill Sans MT"/>
                <a:cs typeface="Gill Sans MT"/>
              </a:rPr>
              <a:t>home</a:t>
            </a:r>
            <a:endParaRPr sz="2200">
              <a:latin typeface="Gill Sans MT"/>
              <a:cs typeface="Gill Sans MT"/>
            </a:endParaRPr>
          </a:p>
          <a:p>
            <a:pPr marL="241300" indent="-229235">
              <a:lnSpc>
                <a:spcPct val="100000"/>
              </a:lnSpc>
              <a:spcBef>
                <a:spcPts val="35"/>
              </a:spcBef>
              <a:buChar char="•"/>
              <a:tabLst>
                <a:tab pos="241300" algn="l"/>
                <a:tab pos="241935" algn="l"/>
              </a:tabLst>
            </a:pPr>
            <a:r>
              <a:rPr dirty="0" sz="2200">
                <a:latin typeface="Gill Sans MT"/>
                <a:cs typeface="Gill Sans MT"/>
              </a:rPr>
              <a:t>Studying</a:t>
            </a:r>
            <a:r>
              <a:rPr dirty="0" sz="2200" spc="-85">
                <a:latin typeface="Gill Sans MT"/>
                <a:cs typeface="Gill Sans MT"/>
              </a:rPr>
              <a:t> </a:t>
            </a:r>
            <a:r>
              <a:rPr dirty="0" sz="2200">
                <a:latin typeface="Gill Sans MT"/>
                <a:cs typeface="Gill Sans MT"/>
              </a:rPr>
              <a:t>outside</a:t>
            </a:r>
            <a:r>
              <a:rPr dirty="0" sz="2200" spc="-65">
                <a:latin typeface="Gill Sans MT"/>
                <a:cs typeface="Gill Sans MT"/>
              </a:rPr>
              <a:t> </a:t>
            </a:r>
            <a:r>
              <a:rPr dirty="0" sz="2200" spc="-10">
                <a:latin typeface="Gill Sans MT"/>
                <a:cs typeface="Gill Sans MT"/>
              </a:rPr>
              <a:t>London</a:t>
            </a:r>
            <a:endParaRPr sz="2200">
              <a:latin typeface="Gill Sans MT"/>
              <a:cs typeface="Gill Sans MT"/>
            </a:endParaRPr>
          </a:p>
        </p:txBody>
      </p:sp>
      <p:grpSp>
        <p:nvGrpSpPr>
          <p:cNvPr id="20" name="object 20" descr=""/>
          <p:cNvGrpSpPr/>
          <p:nvPr/>
        </p:nvGrpSpPr>
        <p:grpSpPr>
          <a:xfrm>
            <a:off x="1435608" y="5056632"/>
            <a:ext cx="881380" cy="1252855"/>
            <a:chOff x="1435608" y="5056632"/>
            <a:chExt cx="881380" cy="1252855"/>
          </a:xfrm>
        </p:grpSpPr>
        <p:sp>
          <p:nvSpPr>
            <p:cNvPr id="21" name="object 21" descr=""/>
            <p:cNvSpPr/>
            <p:nvPr/>
          </p:nvSpPr>
          <p:spPr>
            <a:xfrm>
              <a:off x="1443228" y="5064252"/>
              <a:ext cx="866140" cy="1237615"/>
            </a:xfrm>
            <a:custGeom>
              <a:avLst/>
              <a:gdLst/>
              <a:ahLst/>
              <a:cxnLst/>
              <a:rect l="l" t="t" r="r" b="b"/>
              <a:pathLst>
                <a:path w="866139" h="1237614">
                  <a:moveTo>
                    <a:pt x="865632" y="0"/>
                  </a:moveTo>
                  <a:lnTo>
                    <a:pt x="432816" y="432816"/>
                  </a:lnTo>
                  <a:lnTo>
                    <a:pt x="0" y="0"/>
                  </a:lnTo>
                  <a:lnTo>
                    <a:pt x="0" y="804672"/>
                  </a:lnTo>
                  <a:lnTo>
                    <a:pt x="432816" y="1237488"/>
                  </a:lnTo>
                  <a:lnTo>
                    <a:pt x="865632" y="804672"/>
                  </a:lnTo>
                  <a:lnTo>
                    <a:pt x="865632" y="0"/>
                  </a:lnTo>
                  <a:close/>
                </a:path>
              </a:pathLst>
            </a:custGeom>
            <a:solidFill>
              <a:srgbClr val="B71E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1443228" y="5064252"/>
              <a:ext cx="866140" cy="1237615"/>
            </a:xfrm>
            <a:custGeom>
              <a:avLst/>
              <a:gdLst/>
              <a:ahLst/>
              <a:cxnLst/>
              <a:rect l="l" t="t" r="r" b="b"/>
              <a:pathLst>
                <a:path w="866139" h="1237614">
                  <a:moveTo>
                    <a:pt x="865632" y="0"/>
                  </a:moveTo>
                  <a:lnTo>
                    <a:pt x="865632" y="804672"/>
                  </a:lnTo>
                  <a:lnTo>
                    <a:pt x="432816" y="1237488"/>
                  </a:lnTo>
                  <a:lnTo>
                    <a:pt x="0" y="804672"/>
                  </a:lnTo>
                  <a:lnTo>
                    <a:pt x="0" y="0"/>
                  </a:lnTo>
                  <a:lnTo>
                    <a:pt x="432816" y="432816"/>
                  </a:lnTo>
                  <a:lnTo>
                    <a:pt x="865632" y="0"/>
                  </a:lnTo>
                  <a:close/>
                </a:path>
              </a:pathLst>
            </a:custGeom>
            <a:ln w="15240">
              <a:solidFill>
                <a:srgbClr val="B71E4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 descr=""/>
          <p:cNvSpPr txBox="1"/>
          <p:nvPr/>
        </p:nvSpPr>
        <p:spPr>
          <a:xfrm>
            <a:off x="1448180" y="5491988"/>
            <a:ext cx="855344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10">
                <a:solidFill>
                  <a:srgbClr val="FFFFFF"/>
                </a:solidFill>
                <a:latin typeface="Gill Sans MT"/>
                <a:cs typeface="Gill Sans MT"/>
              </a:rPr>
              <a:t>£12,667</a:t>
            </a:r>
            <a:endParaRPr sz="2000">
              <a:latin typeface="Gill Sans MT"/>
              <a:cs typeface="Gill Sans MT"/>
            </a:endParaRPr>
          </a:p>
        </p:txBody>
      </p:sp>
      <p:grpSp>
        <p:nvGrpSpPr>
          <p:cNvPr id="24" name="object 24" descr=""/>
          <p:cNvGrpSpPr/>
          <p:nvPr/>
        </p:nvGrpSpPr>
        <p:grpSpPr>
          <a:xfrm>
            <a:off x="2301239" y="5056632"/>
            <a:ext cx="5998845" cy="820419"/>
            <a:chOff x="2301239" y="5056632"/>
            <a:chExt cx="5998845" cy="820419"/>
          </a:xfrm>
        </p:grpSpPr>
        <p:sp>
          <p:nvSpPr>
            <p:cNvPr id="25" name="object 25" descr=""/>
            <p:cNvSpPr/>
            <p:nvPr/>
          </p:nvSpPr>
          <p:spPr>
            <a:xfrm>
              <a:off x="2308859" y="5064252"/>
              <a:ext cx="5983605" cy="805180"/>
            </a:xfrm>
            <a:custGeom>
              <a:avLst/>
              <a:gdLst/>
              <a:ahLst/>
              <a:cxnLst/>
              <a:rect l="l" t="t" r="r" b="b"/>
              <a:pathLst>
                <a:path w="5983605" h="805179">
                  <a:moveTo>
                    <a:pt x="5849112" y="0"/>
                  </a:moveTo>
                  <a:lnTo>
                    <a:pt x="0" y="0"/>
                  </a:lnTo>
                  <a:lnTo>
                    <a:pt x="0" y="804672"/>
                  </a:lnTo>
                  <a:lnTo>
                    <a:pt x="5849112" y="804672"/>
                  </a:lnTo>
                  <a:lnTo>
                    <a:pt x="5891491" y="797834"/>
                  </a:lnTo>
                  <a:lnTo>
                    <a:pt x="5928305" y="778795"/>
                  </a:lnTo>
                  <a:lnTo>
                    <a:pt x="5957340" y="749764"/>
                  </a:lnTo>
                  <a:lnTo>
                    <a:pt x="5976384" y="712949"/>
                  </a:lnTo>
                  <a:lnTo>
                    <a:pt x="5983223" y="670560"/>
                  </a:lnTo>
                  <a:lnTo>
                    <a:pt x="5983223" y="134112"/>
                  </a:lnTo>
                  <a:lnTo>
                    <a:pt x="5976384" y="91732"/>
                  </a:lnTo>
                  <a:lnTo>
                    <a:pt x="5957340" y="54918"/>
                  </a:lnTo>
                  <a:lnTo>
                    <a:pt x="5928305" y="25883"/>
                  </a:lnTo>
                  <a:lnTo>
                    <a:pt x="5891491" y="6839"/>
                  </a:lnTo>
                  <a:lnTo>
                    <a:pt x="5849112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2308859" y="5064252"/>
              <a:ext cx="5983605" cy="805180"/>
            </a:xfrm>
            <a:custGeom>
              <a:avLst/>
              <a:gdLst/>
              <a:ahLst/>
              <a:cxnLst/>
              <a:rect l="l" t="t" r="r" b="b"/>
              <a:pathLst>
                <a:path w="5983605" h="805179">
                  <a:moveTo>
                    <a:pt x="5983223" y="134112"/>
                  </a:moveTo>
                  <a:lnTo>
                    <a:pt x="5983223" y="670560"/>
                  </a:lnTo>
                  <a:lnTo>
                    <a:pt x="5976384" y="712949"/>
                  </a:lnTo>
                  <a:lnTo>
                    <a:pt x="5957340" y="749764"/>
                  </a:lnTo>
                  <a:lnTo>
                    <a:pt x="5928305" y="778795"/>
                  </a:lnTo>
                  <a:lnTo>
                    <a:pt x="5891491" y="797834"/>
                  </a:lnTo>
                  <a:lnTo>
                    <a:pt x="5849112" y="804672"/>
                  </a:lnTo>
                  <a:lnTo>
                    <a:pt x="0" y="804672"/>
                  </a:lnTo>
                  <a:lnTo>
                    <a:pt x="0" y="0"/>
                  </a:lnTo>
                  <a:lnTo>
                    <a:pt x="5849112" y="0"/>
                  </a:lnTo>
                  <a:lnTo>
                    <a:pt x="5891491" y="6839"/>
                  </a:lnTo>
                  <a:lnTo>
                    <a:pt x="5928305" y="25883"/>
                  </a:lnTo>
                  <a:lnTo>
                    <a:pt x="5957340" y="54918"/>
                  </a:lnTo>
                  <a:lnTo>
                    <a:pt x="5976384" y="91732"/>
                  </a:lnTo>
                  <a:lnTo>
                    <a:pt x="5983223" y="134112"/>
                  </a:lnTo>
                  <a:close/>
                </a:path>
              </a:pathLst>
            </a:custGeom>
            <a:ln w="15240">
              <a:solidFill>
                <a:srgbClr val="B71E4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" name="object 27" descr=""/>
          <p:cNvSpPr txBox="1"/>
          <p:nvPr/>
        </p:nvSpPr>
        <p:spPr>
          <a:xfrm>
            <a:off x="2453385" y="5087492"/>
            <a:ext cx="5559425" cy="7004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95"/>
              </a:spcBef>
              <a:buChar char="•"/>
              <a:tabLst>
                <a:tab pos="241300" algn="l"/>
                <a:tab pos="241935" algn="l"/>
              </a:tabLst>
            </a:pPr>
            <a:r>
              <a:rPr dirty="0" sz="2200" spc="-10">
                <a:latin typeface="Gill Sans MT"/>
                <a:cs typeface="Gill Sans MT"/>
              </a:rPr>
              <a:t>London</a:t>
            </a:r>
            <a:endParaRPr sz="2200">
              <a:latin typeface="Gill Sans MT"/>
              <a:cs typeface="Gill Sans MT"/>
            </a:endParaRPr>
          </a:p>
          <a:p>
            <a:pPr marL="241300" indent="-229235">
              <a:lnSpc>
                <a:spcPct val="100000"/>
              </a:lnSpc>
              <a:spcBef>
                <a:spcPts val="35"/>
              </a:spcBef>
              <a:buChar char="•"/>
              <a:tabLst>
                <a:tab pos="241300" algn="l"/>
                <a:tab pos="241935" algn="l"/>
              </a:tabLst>
            </a:pPr>
            <a:r>
              <a:rPr dirty="0" sz="2200">
                <a:latin typeface="Gill Sans MT"/>
                <a:cs typeface="Gill Sans MT"/>
              </a:rPr>
              <a:t>Living</a:t>
            </a:r>
            <a:r>
              <a:rPr dirty="0" sz="2200" spc="-75">
                <a:latin typeface="Gill Sans MT"/>
                <a:cs typeface="Gill Sans MT"/>
              </a:rPr>
              <a:t> </a:t>
            </a:r>
            <a:r>
              <a:rPr dirty="0" sz="2200" spc="-20">
                <a:latin typeface="Gill Sans MT"/>
                <a:cs typeface="Gill Sans MT"/>
              </a:rPr>
              <a:t>away</a:t>
            </a:r>
            <a:r>
              <a:rPr dirty="0" sz="2200" spc="-75">
                <a:latin typeface="Gill Sans MT"/>
                <a:cs typeface="Gill Sans MT"/>
              </a:rPr>
              <a:t> </a:t>
            </a:r>
            <a:r>
              <a:rPr dirty="0" sz="2200">
                <a:latin typeface="Gill Sans MT"/>
                <a:cs typeface="Gill Sans MT"/>
              </a:rPr>
              <a:t>from</a:t>
            </a:r>
            <a:r>
              <a:rPr dirty="0" sz="2200" spc="-60">
                <a:latin typeface="Gill Sans MT"/>
                <a:cs typeface="Gill Sans MT"/>
              </a:rPr>
              <a:t> </a:t>
            </a:r>
            <a:r>
              <a:rPr dirty="0" sz="2200">
                <a:latin typeface="Gill Sans MT"/>
                <a:cs typeface="Gill Sans MT"/>
              </a:rPr>
              <a:t>home</a:t>
            </a:r>
            <a:r>
              <a:rPr dirty="0" sz="2200" spc="-65">
                <a:latin typeface="Gill Sans MT"/>
                <a:cs typeface="Gill Sans MT"/>
              </a:rPr>
              <a:t> </a:t>
            </a:r>
            <a:r>
              <a:rPr dirty="0" sz="2200">
                <a:latin typeface="Gill Sans MT"/>
                <a:cs typeface="Gill Sans MT"/>
              </a:rPr>
              <a:t>and</a:t>
            </a:r>
            <a:r>
              <a:rPr dirty="0" sz="2200" spc="-60">
                <a:latin typeface="Gill Sans MT"/>
                <a:cs typeface="Gill Sans MT"/>
              </a:rPr>
              <a:t> </a:t>
            </a:r>
            <a:r>
              <a:rPr dirty="0" sz="2200">
                <a:latin typeface="Gill Sans MT"/>
                <a:cs typeface="Gill Sans MT"/>
              </a:rPr>
              <a:t>studying</a:t>
            </a:r>
            <a:r>
              <a:rPr dirty="0" sz="2200" spc="-60">
                <a:latin typeface="Gill Sans MT"/>
                <a:cs typeface="Gill Sans MT"/>
              </a:rPr>
              <a:t> </a:t>
            </a:r>
            <a:r>
              <a:rPr dirty="0" sz="2200">
                <a:latin typeface="Gill Sans MT"/>
                <a:cs typeface="Gill Sans MT"/>
              </a:rPr>
              <a:t>in</a:t>
            </a:r>
            <a:r>
              <a:rPr dirty="0" sz="2200" spc="-65">
                <a:latin typeface="Gill Sans MT"/>
                <a:cs typeface="Gill Sans MT"/>
              </a:rPr>
              <a:t> </a:t>
            </a:r>
            <a:r>
              <a:rPr dirty="0" sz="2200" spc="-10">
                <a:latin typeface="Gill Sans MT"/>
                <a:cs typeface="Gill Sans MT"/>
              </a:rPr>
              <a:t>London</a:t>
            </a:r>
            <a:endParaRPr sz="220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6608" y="771855"/>
            <a:ext cx="4286250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MAINTENANCE</a:t>
            </a:r>
            <a:r>
              <a:rPr dirty="0" spc="-50"/>
              <a:t> </a:t>
            </a:r>
            <a:r>
              <a:rPr dirty="0" spc="-10"/>
              <a:t>LOANS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3158972" y="2216124"/>
          <a:ext cx="5604510" cy="3337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9570"/>
                <a:gridCol w="1115695"/>
                <a:gridCol w="1471930"/>
                <a:gridCol w="1368425"/>
              </a:tblGrid>
              <a:tr h="762000">
                <a:tc>
                  <a:txBody>
                    <a:bodyPr/>
                    <a:lstStyle/>
                    <a:p>
                      <a:pPr marL="384810" marR="222250" indent="-157480">
                        <a:lnSpc>
                          <a:spcPct val="108300"/>
                        </a:lnSpc>
                        <a:spcBef>
                          <a:spcPts val="495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Household Income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6286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A40D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08279">
                        <a:lnSpc>
                          <a:spcPct val="100000"/>
                        </a:lnSpc>
                      </a:pPr>
                      <a:r>
                        <a:rPr dirty="0" sz="18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Home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A40D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 marL="3175">
                        <a:lnSpc>
                          <a:spcPct val="100000"/>
                        </a:lnSpc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Elsewhere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A40D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 marR="52705">
                        <a:lnSpc>
                          <a:spcPct val="100000"/>
                        </a:lnSpc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London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A40D82"/>
                    </a:solidFill>
                  </a:tcPr>
                </a:tc>
              </a:tr>
              <a:tr h="670560">
                <a:tc>
                  <a:txBody>
                    <a:bodyPr/>
                    <a:lstStyle/>
                    <a:p>
                      <a:pPr marL="91440">
                        <a:lnSpc>
                          <a:spcPts val="2155"/>
                        </a:lnSpc>
                        <a:spcBef>
                          <a:spcPts val="439"/>
                        </a:spcBef>
                      </a:pP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£25,000</a:t>
                      </a:r>
                      <a:r>
                        <a:rPr dirty="0" sz="1800" spc="-8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&amp;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ts val="2155"/>
                        </a:lnSpc>
                      </a:pP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under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55879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210185">
                        <a:lnSpc>
                          <a:spcPct val="100000"/>
                        </a:lnSpc>
                        <a:spcBef>
                          <a:spcPts val="1505"/>
                        </a:spcBef>
                      </a:pP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£8,171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9113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1505"/>
                        </a:spcBef>
                      </a:pP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£9,706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9113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1505"/>
                        </a:spcBef>
                      </a:pP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£12,667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9113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£30,000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21018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£7,484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£9,012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£11,961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£35,000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21018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£6,796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£8,318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£11,225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£40,000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21018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£6,108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£7,623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£10,549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£42,875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21018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£5,713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£7,224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£10,143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£45,000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21018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£5,420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£6,929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£9,843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575259" y="2060295"/>
            <a:ext cx="2205355" cy="393890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marR="5080" indent="-228600">
              <a:lnSpc>
                <a:spcPct val="120000"/>
              </a:lnSpc>
              <a:spcBef>
                <a:spcPts val="10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 spc="-15">
                <a:latin typeface="Gill Sans MT"/>
                <a:cs typeface="Gill Sans MT"/>
              </a:rPr>
              <a:t>For</a:t>
            </a:r>
            <a:r>
              <a:rPr dirty="0" sz="2000" spc="-210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“dependent” </a:t>
            </a:r>
            <a:r>
              <a:rPr dirty="0" sz="2000">
                <a:latin typeface="Gill Sans MT"/>
                <a:cs typeface="Gill Sans MT"/>
              </a:rPr>
              <a:t>students,</a:t>
            </a:r>
            <a:r>
              <a:rPr dirty="0" sz="2000" spc="-2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</a:t>
            </a:r>
            <a:r>
              <a:rPr dirty="0" sz="2000" spc="-5">
                <a:latin typeface="Gill Sans MT"/>
                <a:cs typeface="Gill Sans MT"/>
              </a:rPr>
              <a:t> </a:t>
            </a:r>
            <a:r>
              <a:rPr dirty="0" sz="2000" spc="-20">
                <a:latin typeface="Gill Sans MT"/>
                <a:cs typeface="Gill Sans MT"/>
              </a:rPr>
              <a:t>loan </a:t>
            </a:r>
            <a:r>
              <a:rPr dirty="0" sz="2000">
                <a:latin typeface="Gill Sans MT"/>
                <a:cs typeface="Gill Sans MT"/>
              </a:rPr>
              <a:t>amount</a:t>
            </a:r>
            <a:r>
              <a:rPr dirty="0" sz="2000" spc="-6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is</a:t>
            </a:r>
            <a:r>
              <a:rPr dirty="0" sz="2000" spc="-5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based </a:t>
            </a:r>
            <a:r>
              <a:rPr dirty="0" sz="2000">
                <a:latin typeface="Gill Sans MT"/>
                <a:cs typeface="Gill Sans MT"/>
              </a:rPr>
              <a:t>on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parental </a:t>
            </a:r>
            <a:r>
              <a:rPr dirty="0" sz="2000">
                <a:latin typeface="Gill Sans MT"/>
                <a:cs typeface="Gill Sans MT"/>
              </a:rPr>
              <a:t>household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income.</a:t>
            </a:r>
            <a:endParaRPr sz="20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buClr>
                <a:srgbClr val="B71E42"/>
              </a:buClr>
              <a:buFont typeface="Arial"/>
              <a:buChar char="•"/>
            </a:pPr>
            <a:endParaRPr sz="23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B71E42"/>
              </a:buClr>
              <a:buFont typeface="Arial"/>
              <a:buChar char="•"/>
            </a:pPr>
            <a:endParaRPr sz="1900">
              <a:latin typeface="Gill Sans MT"/>
              <a:cs typeface="Gill Sans MT"/>
            </a:endParaRPr>
          </a:p>
          <a:p>
            <a:pPr marL="241300" marR="5080" indent="-228600">
              <a:lnSpc>
                <a:spcPct val="120000"/>
              </a:lnSpc>
              <a:spcBef>
                <a:spcPts val="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latin typeface="Gill Sans MT"/>
                <a:cs typeface="Gill Sans MT"/>
              </a:rPr>
              <a:t>The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lower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 spc="-25">
                <a:latin typeface="Gill Sans MT"/>
                <a:cs typeface="Gill Sans MT"/>
              </a:rPr>
              <a:t>the </a:t>
            </a:r>
            <a:r>
              <a:rPr dirty="0" sz="2000">
                <a:latin typeface="Gill Sans MT"/>
                <a:cs typeface="Gill Sans MT"/>
              </a:rPr>
              <a:t>household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income, </a:t>
            </a:r>
            <a:r>
              <a:rPr dirty="0" sz="2000">
                <a:latin typeface="Gill Sans MT"/>
                <a:cs typeface="Gill Sans MT"/>
              </a:rPr>
              <a:t>the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more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can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 spc="-35">
                <a:latin typeface="Gill Sans MT"/>
                <a:cs typeface="Gill Sans MT"/>
              </a:rPr>
              <a:t>be </a:t>
            </a:r>
            <a:r>
              <a:rPr dirty="0" sz="2000" spc="-10">
                <a:latin typeface="Gill Sans MT"/>
                <a:cs typeface="Gill Sans MT"/>
              </a:rPr>
              <a:t>borrowed</a:t>
            </a:r>
            <a:endParaRPr sz="200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6608" y="771855"/>
            <a:ext cx="4286250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MAINTENANCE</a:t>
            </a:r>
            <a:r>
              <a:rPr dirty="0" spc="-50"/>
              <a:t> </a:t>
            </a:r>
            <a:r>
              <a:rPr dirty="0" spc="-10"/>
              <a:t>LOANS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73660" rIns="0" bIns="0" rtlCol="0" vert="horz">
            <a:spAutoFit/>
          </a:bodyPr>
          <a:lstStyle/>
          <a:p>
            <a:pPr marL="483870" indent="-228600">
              <a:lnSpc>
                <a:spcPct val="100000"/>
              </a:lnSpc>
              <a:spcBef>
                <a:spcPts val="580"/>
              </a:spcBef>
              <a:buClr>
                <a:srgbClr val="B71E42"/>
              </a:buClr>
              <a:buFont typeface="Arial"/>
              <a:buChar char="•"/>
              <a:tabLst>
                <a:tab pos="483870" algn="l"/>
                <a:tab pos="484505" algn="l"/>
              </a:tabLst>
            </a:pPr>
            <a:r>
              <a:rPr dirty="0" sz="2000"/>
              <a:t>Maintenance</a:t>
            </a:r>
            <a:r>
              <a:rPr dirty="0" sz="2000" spc="-65"/>
              <a:t> </a:t>
            </a:r>
            <a:r>
              <a:rPr dirty="0" sz="2000"/>
              <a:t>Loans</a:t>
            </a:r>
            <a:r>
              <a:rPr dirty="0" sz="2000" spc="-50"/>
              <a:t> </a:t>
            </a:r>
            <a:r>
              <a:rPr dirty="0" sz="2000"/>
              <a:t>are</a:t>
            </a:r>
            <a:r>
              <a:rPr dirty="0" sz="2000" spc="-35"/>
              <a:t> </a:t>
            </a:r>
            <a:r>
              <a:rPr dirty="0" sz="2000"/>
              <a:t>paid</a:t>
            </a:r>
            <a:r>
              <a:rPr dirty="0" sz="2000" spc="-35"/>
              <a:t> </a:t>
            </a:r>
            <a:r>
              <a:rPr dirty="0" sz="2000"/>
              <a:t>directly</a:t>
            </a:r>
            <a:r>
              <a:rPr dirty="0" sz="2000" spc="-50"/>
              <a:t> </a:t>
            </a:r>
            <a:r>
              <a:rPr dirty="0" sz="2000"/>
              <a:t>into</a:t>
            </a:r>
            <a:r>
              <a:rPr dirty="0" sz="2000" spc="-45"/>
              <a:t> </a:t>
            </a:r>
            <a:r>
              <a:rPr dirty="0" sz="2000"/>
              <a:t>the</a:t>
            </a:r>
            <a:r>
              <a:rPr dirty="0" sz="2000" spc="-50"/>
              <a:t> </a:t>
            </a:r>
            <a:r>
              <a:rPr dirty="0" sz="2000" spc="-10"/>
              <a:t>student’s</a:t>
            </a:r>
            <a:r>
              <a:rPr dirty="0" sz="2000" spc="-50"/>
              <a:t> </a:t>
            </a:r>
            <a:r>
              <a:rPr dirty="0" sz="2000" spc="-20"/>
              <a:t>bank</a:t>
            </a:r>
            <a:endParaRPr sz="2000"/>
          </a:p>
          <a:p>
            <a:pPr marL="483234">
              <a:lnSpc>
                <a:spcPct val="100000"/>
              </a:lnSpc>
              <a:spcBef>
                <a:spcPts val="480"/>
              </a:spcBef>
            </a:pPr>
            <a:r>
              <a:rPr dirty="0" sz="2000"/>
              <a:t>account</a:t>
            </a:r>
            <a:r>
              <a:rPr dirty="0" sz="2000" spc="-35"/>
              <a:t> </a:t>
            </a:r>
            <a:r>
              <a:rPr dirty="0" sz="2000"/>
              <a:t>at</a:t>
            </a:r>
            <a:r>
              <a:rPr dirty="0" sz="2000" spc="-10"/>
              <a:t> </a:t>
            </a:r>
            <a:r>
              <a:rPr dirty="0" sz="2000"/>
              <a:t>the</a:t>
            </a:r>
            <a:r>
              <a:rPr dirty="0" sz="2000" spc="-25"/>
              <a:t> </a:t>
            </a:r>
            <a:r>
              <a:rPr dirty="0" sz="2000"/>
              <a:t>start</a:t>
            </a:r>
            <a:r>
              <a:rPr dirty="0" sz="2000" spc="-10"/>
              <a:t> </a:t>
            </a:r>
            <a:r>
              <a:rPr dirty="0" sz="2000"/>
              <a:t>of</a:t>
            </a:r>
            <a:r>
              <a:rPr dirty="0" sz="2000" spc="-10"/>
              <a:t> </a:t>
            </a:r>
            <a:r>
              <a:rPr dirty="0" sz="2000"/>
              <a:t>each</a:t>
            </a:r>
            <a:r>
              <a:rPr dirty="0" sz="2000" spc="-5"/>
              <a:t> </a:t>
            </a:r>
            <a:r>
              <a:rPr dirty="0" sz="2000" spc="-20"/>
              <a:t>term</a:t>
            </a:r>
            <a:endParaRPr sz="2000"/>
          </a:p>
          <a:p>
            <a:pPr marL="483234" marR="506730" indent="-2286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Font typeface="Arial"/>
              <a:buChar char="•"/>
              <a:tabLst>
                <a:tab pos="483870" algn="l"/>
                <a:tab pos="484505" algn="l"/>
              </a:tabLst>
            </a:pPr>
            <a:r>
              <a:rPr dirty="0" sz="2000"/>
              <a:t>The</a:t>
            </a:r>
            <a:r>
              <a:rPr dirty="0" sz="2000" spc="-25"/>
              <a:t> </a:t>
            </a:r>
            <a:r>
              <a:rPr dirty="0" sz="2000"/>
              <a:t>loan</a:t>
            </a:r>
            <a:r>
              <a:rPr dirty="0" sz="2000" spc="-25"/>
              <a:t> </a:t>
            </a:r>
            <a:r>
              <a:rPr dirty="0" sz="2000"/>
              <a:t>is</a:t>
            </a:r>
            <a:r>
              <a:rPr dirty="0" sz="2000" spc="-30"/>
              <a:t> </a:t>
            </a:r>
            <a:r>
              <a:rPr dirty="0" sz="2000"/>
              <a:t>split</a:t>
            </a:r>
            <a:r>
              <a:rPr dirty="0" sz="2000" spc="-35"/>
              <a:t> </a:t>
            </a:r>
            <a:r>
              <a:rPr dirty="0" sz="2000"/>
              <a:t>into</a:t>
            </a:r>
            <a:r>
              <a:rPr dirty="0" sz="2000" spc="-35"/>
              <a:t> </a:t>
            </a:r>
            <a:r>
              <a:rPr dirty="0" sz="2000"/>
              <a:t>3</a:t>
            </a:r>
            <a:r>
              <a:rPr dirty="0" sz="2000" spc="-25"/>
              <a:t> </a:t>
            </a:r>
            <a:r>
              <a:rPr dirty="0" sz="2000"/>
              <a:t>equal</a:t>
            </a:r>
            <a:r>
              <a:rPr dirty="0" sz="2000" spc="-10"/>
              <a:t> </a:t>
            </a:r>
            <a:r>
              <a:rPr dirty="0" sz="2000"/>
              <a:t>payments</a:t>
            </a:r>
            <a:r>
              <a:rPr dirty="0" sz="2000" spc="-35"/>
              <a:t> </a:t>
            </a:r>
            <a:r>
              <a:rPr dirty="0" sz="2000"/>
              <a:t>each</a:t>
            </a:r>
            <a:r>
              <a:rPr dirty="0" sz="2000" spc="-25"/>
              <a:t> </a:t>
            </a:r>
            <a:r>
              <a:rPr dirty="0" sz="2000"/>
              <a:t>term.</a:t>
            </a:r>
            <a:r>
              <a:rPr dirty="0" sz="2000" spc="60"/>
              <a:t> </a:t>
            </a:r>
            <a:r>
              <a:rPr dirty="0" sz="2000" spc="-25"/>
              <a:t>The </a:t>
            </a:r>
            <a:r>
              <a:rPr dirty="0" sz="2000"/>
              <a:t>third</a:t>
            </a:r>
            <a:r>
              <a:rPr dirty="0" sz="2000" spc="-45"/>
              <a:t> </a:t>
            </a:r>
            <a:r>
              <a:rPr dirty="0" sz="2000"/>
              <a:t>term</a:t>
            </a:r>
            <a:r>
              <a:rPr dirty="0" sz="2000" spc="-30"/>
              <a:t> </a:t>
            </a:r>
            <a:r>
              <a:rPr dirty="0" sz="2000"/>
              <a:t>is the</a:t>
            </a:r>
            <a:r>
              <a:rPr dirty="0" sz="2000" spc="-20"/>
              <a:t> </a:t>
            </a:r>
            <a:r>
              <a:rPr dirty="0" sz="2000"/>
              <a:t>same</a:t>
            </a:r>
            <a:r>
              <a:rPr dirty="0" sz="2000" spc="-15"/>
              <a:t> </a:t>
            </a:r>
            <a:r>
              <a:rPr dirty="0" sz="2000"/>
              <a:t>as</a:t>
            </a:r>
            <a:r>
              <a:rPr dirty="0" sz="2000" spc="-10"/>
              <a:t> </a:t>
            </a:r>
            <a:r>
              <a:rPr dirty="0" sz="2000"/>
              <a:t>the</a:t>
            </a:r>
            <a:r>
              <a:rPr dirty="0" sz="2000" spc="-30"/>
              <a:t> </a:t>
            </a:r>
            <a:r>
              <a:rPr dirty="0" sz="2000"/>
              <a:t>1st and</a:t>
            </a:r>
            <a:r>
              <a:rPr dirty="0" sz="2000" spc="-5"/>
              <a:t> </a:t>
            </a:r>
            <a:r>
              <a:rPr dirty="0" sz="2000"/>
              <a:t>2nd</a:t>
            </a:r>
            <a:r>
              <a:rPr dirty="0" sz="2000" spc="-25"/>
              <a:t> </a:t>
            </a:r>
            <a:r>
              <a:rPr dirty="0" sz="2000"/>
              <a:t>term</a:t>
            </a:r>
            <a:r>
              <a:rPr dirty="0" sz="2000" spc="-25"/>
              <a:t> </a:t>
            </a:r>
            <a:r>
              <a:rPr dirty="0" sz="2000"/>
              <a:t>as</a:t>
            </a:r>
            <a:r>
              <a:rPr dirty="0" sz="2000" spc="-15"/>
              <a:t> </a:t>
            </a:r>
            <a:r>
              <a:rPr dirty="0" sz="2000"/>
              <a:t>it</a:t>
            </a:r>
            <a:r>
              <a:rPr dirty="0" sz="2000" spc="-25"/>
              <a:t> is </a:t>
            </a:r>
            <a:r>
              <a:rPr dirty="0" sz="2000"/>
              <a:t>expected</a:t>
            </a:r>
            <a:r>
              <a:rPr dirty="0" sz="2000" spc="-35"/>
              <a:t> </a:t>
            </a:r>
            <a:r>
              <a:rPr dirty="0" sz="2000"/>
              <a:t>that</a:t>
            </a:r>
            <a:r>
              <a:rPr dirty="0" sz="2000" spc="-50"/>
              <a:t> </a:t>
            </a:r>
            <a:r>
              <a:rPr dirty="0" sz="2000"/>
              <a:t>students</a:t>
            </a:r>
            <a:r>
              <a:rPr dirty="0" sz="2000" spc="-35"/>
              <a:t> </a:t>
            </a:r>
            <a:r>
              <a:rPr dirty="0" sz="2000"/>
              <a:t>will</a:t>
            </a:r>
            <a:r>
              <a:rPr dirty="0" sz="2000" spc="-40"/>
              <a:t> </a:t>
            </a:r>
            <a:r>
              <a:rPr dirty="0" sz="2000"/>
              <a:t>still</a:t>
            </a:r>
            <a:r>
              <a:rPr dirty="0" sz="2000" spc="-40"/>
              <a:t> </a:t>
            </a:r>
            <a:r>
              <a:rPr dirty="0" sz="2000"/>
              <a:t>have</a:t>
            </a:r>
            <a:r>
              <a:rPr dirty="0" sz="2000" spc="-35"/>
              <a:t> </a:t>
            </a:r>
            <a:r>
              <a:rPr dirty="0" sz="2000"/>
              <a:t>living</a:t>
            </a:r>
            <a:r>
              <a:rPr dirty="0" sz="2000" spc="-60"/>
              <a:t> </a:t>
            </a:r>
            <a:r>
              <a:rPr dirty="0" sz="2000"/>
              <a:t>costs</a:t>
            </a:r>
            <a:r>
              <a:rPr dirty="0" sz="2000" spc="-20"/>
              <a:t> over </a:t>
            </a:r>
            <a:r>
              <a:rPr dirty="0" sz="2000"/>
              <a:t>the</a:t>
            </a:r>
            <a:r>
              <a:rPr dirty="0" sz="2000" spc="-10"/>
              <a:t> summer.</a:t>
            </a:r>
            <a:endParaRPr sz="2000"/>
          </a:p>
          <a:p>
            <a:pPr marL="483870" indent="-228600">
              <a:lnSpc>
                <a:spcPct val="100000"/>
              </a:lnSpc>
              <a:spcBef>
                <a:spcPts val="1485"/>
              </a:spcBef>
              <a:buClr>
                <a:srgbClr val="B71E42"/>
              </a:buClr>
              <a:buFont typeface="Arial"/>
              <a:buChar char="•"/>
              <a:tabLst>
                <a:tab pos="483870" algn="l"/>
                <a:tab pos="484505" algn="l"/>
              </a:tabLst>
            </a:pPr>
            <a:r>
              <a:rPr dirty="0" sz="2000"/>
              <a:t>This</a:t>
            </a:r>
            <a:r>
              <a:rPr dirty="0" sz="2000" spc="-35"/>
              <a:t> </a:t>
            </a:r>
            <a:r>
              <a:rPr dirty="0" sz="2000"/>
              <a:t>changes</a:t>
            </a:r>
            <a:r>
              <a:rPr dirty="0" sz="2000" spc="-35"/>
              <a:t> </a:t>
            </a:r>
            <a:r>
              <a:rPr dirty="0" sz="2000"/>
              <a:t>in</a:t>
            </a:r>
            <a:r>
              <a:rPr dirty="0" sz="2000" spc="-25"/>
              <a:t> </a:t>
            </a:r>
            <a:r>
              <a:rPr dirty="0" sz="2000"/>
              <a:t>the</a:t>
            </a:r>
            <a:r>
              <a:rPr dirty="0" sz="2000" spc="-40"/>
              <a:t> </a:t>
            </a:r>
            <a:r>
              <a:rPr dirty="0" sz="2000"/>
              <a:t>final</a:t>
            </a:r>
            <a:r>
              <a:rPr dirty="0" sz="2000" spc="-20"/>
              <a:t> </a:t>
            </a:r>
            <a:r>
              <a:rPr dirty="0" sz="2000"/>
              <a:t>year</a:t>
            </a:r>
            <a:r>
              <a:rPr dirty="0" sz="2000" spc="-30"/>
              <a:t> </a:t>
            </a:r>
            <a:r>
              <a:rPr dirty="0" sz="2000"/>
              <a:t>as</a:t>
            </a:r>
            <a:r>
              <a:rPr dirty="0" sz="2000" spc="-25"/>
              <a:t> </a:t>
            </a:r>
            <a:r>
              <a:rPr dirty="0" sz="2000"/>
              <a:t>they</a:t>
            </a:r>
            <a:r>
              <a:rPr dirty="0" sz="2000" spc="-30"/>
              <a:t> </a:t>
            </a:r>
            <a:r>
              <a:rPr dirty="0" sz="2000"/>
              <a:t>would</a:t>
            </a:r>
            <a:r>
              <a:rPr dirty="0" sz="2000" spc="-45"/>
              <a:t> </a:t>
            </a:r>
            <a:r>
              <a:rPr dirty="0" sz="2000"/>
              <a:t>be</a:t>
            </a:r>
            <a:r>
              <a:rPr dirty="0" sz="2000" spc="-5"/>
              <a:t> </a:t>
            </a:r>
            <a:r>
              <a:rPr dirty="0" sz="2000"/>
              <a:t>moving</a:t>
            </a:r>
            <a:r>
              <a:rPr dirty="0" sz="2000" spc="-55"/>
              <a:t> </a:t>
            </a:r>
            <a:r>
              <a:rPr dirty="0" sz="2000" spc="-25"/>
              <a:t>on</a:t>
            </a:r>
            <a:endParaRPr sz="2000"/>
          </a:p>
          <a:p>
            <a:pPr marL="483234">
              <a:lnSpc>
                <a:spcPct val="100000"/>
              </a:lnSpc>
              <a:spcBef>
                <a:spcPts val="480"/>
              </a:spcBef>
            </a:pPr>
            <a:r>
              <a:rPr dirty="0" sz="2000"/>
              <a:t>from</a:t>
            </a:r>
            <a:r>
              <a:rPr dirty="0" sz="2000" spc="-65"/>
              <a:t> </a:t>
            </a:r>
            <a:r>
              <a:rPr dirty="0" sz="2000"/>
              <a:t>their</a:t>
            </a:r>
            <a:r>
              <a:rPr dirty="0" sz="2000" spc="-60"/>
              <a:t> </a:t>
            </a:r>
            <a:r>
              <a:rPr dirty="0" sz="2000" spc="-10"/>
              <a:t>studies</a:t>
            </a:r>
            <a:endParaRPr sz="2000"/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01208" y="5520284"/>
            <a:ext cx="1012649" cy="84669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6608" y="771855"/>
            <a:ext cx="4286250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MAINTENANCE</a:t>
            </a:r>
            <a:r>
              <a:rPr dirty="0" spc="-50"/>
              <a:t> </a:t>
            </a:r>
            <a:r>
              <a:rPr dirty="0" spc="-10"/>
              <a:t>LOANS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8244" y="2287523"/>
            <a:ext cx="4143755" cy="3276600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4898897" y="2301951"/>
            <a:ext cx="3647440" cy="2769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buSzPct val="94444"/>
              <a:buChar char="•"/>
              <a:tabLst>
                <a:tab pos="93980" algn="l"/>
              </a:tabLst>
            </a:pP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best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way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to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get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an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idea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of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 spc="-25">
                <a:latin typeface="Arial"/>
                <a:cs typeface="Arial"/>
              </a:rPr>
              <a:t>how </a:t>
            </a:r>
            <a:r>
              <a:rPr dirty="0" sz="1800">
                <a:latin typeface="Arial"/>
                <a:cs typeface="Arial"/>
              </a:rPr>
              <a:t>much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can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be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borrowed</a:t>
            </a:r>
            <a:r>
              <a:rPr dirty="0" sz="1800" spc="3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before </a:t>
            </a:r>
            <a:r>
              <a:rPr dirty="0" sz="1800">
                <a:latin typeface="Arial"/>
                <a:cs typeface="Arial"/>
              </a:rPr>
              <a:t>applying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is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by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using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Student </a:t>
            </a:r>
            <a:r>
              <a:rPr dirty="0" sz="1800">
                <a:latin typeface="Arial"/>
                <a:cs typeface="Arial"/>
              </a:rPr>
              <a:t>Finance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Calculator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800">
                <a:latin typeface="Arial"/>
                <a:cs typeface="Arial"/>
                <a:hlinkClick r:id="rId3"/>
              </a:rPr>
              <a:t>available</a:t>
            </a:r>
            <a:r>
              <a:rPr dirty="0" sz="1800" spc="-35">
                <a:latin typeface="Arial"/>
                <a:cs typeface="Arial"/>
                <a:hlinkClick r:id="rId3"/>
              </a:rPr>
              <a:t> </a:t>
            </a:r>
            <a:r>
              <a:rPr dirty="0" sz="1800">
                <a:latin typeface="Arial"/>
                <a:cs typeface="Arial"/>
                <a:hlinkClick r:id="rId3"/>
              </a:rPr>
              <a:t>at</a:t>
            </a:r>
            <a:r>
              <a:rPr dirty="0" sz="1800" spc="-25">
                <a:latin typeface="Arial"/>
                <a:cs typeface="Arial"/>
                <a:hlinkClick r:id="rId3"/>
              </a:rPr>
              <a:t> </a:t>
            </a:r>
            <a:r>
              <a:rPr dirty="0" u="sng" sz="1800" spc="-1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Arial"/>
                <a:cs typeface="Arial"/>
                <a:hlinkClick r:id="rId3"/>
              </a:rPr>
              <a:t>https://www.gov.uk/stud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u="sng" sz="1800" spc="-1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Arial"/>
                <a:cs typeface="Arial"/>
                <a:hlinkClick r:id="rId3"/>
              </a:rPr>
              <a:t>ent-finance-calculator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12700" marR="71755">
              <a:lnSpc>
                <a:spcPct val="100000"/>
              </a:lnSpc>
              <a:buSzPct val="94444"/>
              <a:buChar char="•"/>
              <a:tabLst>
                <a:tab pos="93980" algn="l"/>
              </a:tabLst>
            </a:pPr>
            <a:r>
              <a:rPr dirty="0" sz="1800">
                <a:latin typeface="Arial"/>
                <a:cs typeface="Arial"/>
              </a:rPr>
              <a:t>Add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your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details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and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it</a:t>
            </a:r>
            <a:r>
              <a:rPr dirty="0" sz="1800" spc="-20">
                <a:latin typeface="Arial"/>
                <a:cs typeface="Arial"/>
              </a:rPr>
              <a:t> will </a:t>
            </a:r>
            <a:r>
              <a:rPr dirty="0" sz="1800">
                <a:latin typeface="Arial"/>
                <a:cs typeface="Arial"/>
              </a:rPr>
              <a:t>calculate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an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estimate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of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what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could </a:t>
            </a:r>
            <a:r>
              <a:rPr dirty="0" sz="1800">
                <a:latin typeface="Arial"/>
                <a:cs typeface="Arial"/>
              </a:rPr>
              <a:t>be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borrowed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6608" y="771855"/>
            <a:ext cx="4286250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MAINTENANCE</a:t>
            </a:r>
            <a:r>
              <a:rPr dirty="0" spc="-50"/>
              <a:t> </a:t>
            </a:r>
            <a:r>
              <a:rPr dirty="0" spc="-10"/>
              <a:t>LOANS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675002" y="2160563"/>
            <a:ext cx="5998845" cy="75819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58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latin typeface="Gill Sans MT"/>
                <a:cs typeface="Gill Sans MT"/>
              </a:rPr>
              <a:t>Maintenance</a:t>
            </a:r>
            <a:r>
              <a:rPr dirty="0" sz="2000" spc="-6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Loans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have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to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be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repaid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but</a:t>
            </a:r>
            <a:r>
              <a:rPr dirty="0" sz="2000" spc="-6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only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when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 spc="-25">
                <a:latin typeface="Gill Sans MT"/>
                <a:cs typeface="Gill Sans MT"/>
              </a:rPr>
              <a:t>the</a:t>
            </a:r>
            <a:endParaRPr sz="2000">
              <a:latin typeface="Gill Sans MT"/>
              <a:cs typeface="Gill Sans MT"/>
            </a:endParaRPr>
          </a:p>
          <a:p>
            <a:pPr marL="241300">
              <a:lnSpc>
                <a:spcPct val="100000"/>
              </a:lnSpc>
              <a:spcBef>
                <a:spcPts val="484"/>
              </a:spcBef>
            </a:pPr>
            <a:r>
              <a:rPr dirty="0" sz="2000">
                <a:latin typeface="Gill Sans MT"/>
                <a:cs typeface="Gill Sans MT"/>
              </a:rPr>
              <a:t>course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has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finished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or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student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leaves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course</a:t>
            </a:r>
            <a:endParaRPr sz="2000">
              <a:latin typeface="Gill Sans MT"/>
              <a:cs typeface="Gill Sans MT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675002" y="4005808"/>
            <a:ext cx="5639435" cy="75692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58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latin typeface="Gill Sans MT"/>
                <a:cs typeface="Gill Sans MT"/>
              </a:rPr>
              <a:t>Students</a:t>
            </a:r>
            <a:r>
              <a:rPr dirty="0" sz="2000" spc="-6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don’t</a:t>
            </a:r>
            <a:r>
              <a:rPr dirty="0" sz="2000" spc="-5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have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to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pay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their</a:t>
            </a:r>
            <a:r>
              <a:rPr dirty="0" sz="2000" spc="-5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loan</a:t>
            </a:r>
            <a:r>
              <a:rPr dirty="0" sz="2000" spc="-5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back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until</a:t>
            </a:r>
            <a:r>
              <a:rPr dirty="0" sz="2000" spc="-65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their</a:t>
            </a:r>
            <a:endParaRPr sz="2000">
              <a:latin typeface="Gill Sans MT"/>
              <a:cs typeface="Gill Sans MT"/>
            </a:endParaRPr>
          </a:p>
          <a:p>
            <a:pPr marL="2413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Gill Sans MT"/>
                <a:cs typeface="Gill Sans MT"/>
              </a:rPr>
              <a:t>income</a:t>
            </a:r>
            <a:r>
              <a:rPr dirty="0" sz="2000" spc="-6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is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over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repayment</a:t>
            </a:r>
            <a:r>
              <a:rPr dirty="0" sz="2000" spc="-55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threshold</a:t>
            </a:r>
            <a:endParaRPr sz="2000">
              <a:latin typeface="Gill Sans MT"/>
              <a:cs typeface="Gill Sans MT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3699979" y="3046005"/>
            <a:ext cx="1400175" cy="772160"/>
          </a:xfrm>
          <a:custGeom>
            <a:avLst/>
            <a:gdLst/>
            <a:ahLst/>
            <a:cxnLst/>
            <a:rect l="l" t="t" r="r" b="b"/>
            <a:pathLst>
              <a:path w="1400175" h="772160">
                <a:moveTo>
                  <a:pt x="1149413" y="406806"/>
                </a:moveTo>
                <a:lnTo>
                  <a:pt x="699922" y="565988"/>
                </a:lnTo>
                <a:lnTo>
                  <a:pt x="250431" y="406806"/>
                </a:lnTo>
                <a:lnTo>
                  <a:pt x="250431" y="594918"/>
                </a:lnTo>
                <a:lnTo>
                  <a:pt x="269405" y="642632"/>
                </a:lnTo>
                <a:lnTo>
                  <a:pt x="322694" y="687146"/>
                </a:lnTo>
                <a:lnTo>
                  <a:pt x="360489" y="707212"/>
                </a:lnTo>
                <a:lnTo>
                  <a:pt x="404787" y="725284"/>
                </a:lnTo>
                <a:lnTo>
                  <a:pt x="454914" y="740968"/>
                </a:lnTo>
                <a:lnTo>
                  <a:pt x="510171" y="753859"/>
                </a:lnTo>
                <a:lnTo>
                  <a:pt x="569887" y="763549"/>
                </a:lnTo>
                <a:lnTo>
                  <a:pt x="633361" y="769670"/>
                </a:lnTo>
                <a:lnTo>
                  <a:pt x="699922" y="771791"/>
                </a:lnTo>
                <a:lnTo>
                  <a:pt x="766470" y="769670"/>
                </a:lnTo>
                <a:lnTo>
                  <a:pt x="829945" y="763549"/>
                </a:lnTo>
                <a:lnTo>
                  <a:pt x="889660" y="753859"/>
                </a:lnTo>
                <a:lnTo>
                  <a:pt x="944930" y="740968"/>
                </a:lnTo>
                <a:lnTo>
                  <a:pt x="995057" y="725284"/>
                </a:lnTo>
                <a:lnTo>
                  <a:pt x="1039355" y="707212"/>
                </a:lnTo>
                <a:lnTo>
                  <a:pt x="1077137" y="687146"/>
                </a:lnTo>
                <a:lnTo>
                  <a:pt x="1130427" y="642632"/>
                </a:lnTo>
                <a:lnTo>
                  <a:pt x="1149413" y="594918"/>
                </a:lnTo>
                <a:lnTo>
                  <a:pt x="1149413" y="406806"/>
                </a:lnTo>
                <a:close/>
              </a:path>
              <a:path w="1400175" h="772160">
                <a:moveTo>
                  <a:pt x="1399844" y="250837"/>
                </a:moveTo>
                <a:lnTo>
                  <a:pt x="699922" y="0"/>
                </a:lnTo>
                <a:lnTo>
                  <a:pt x="0" y="250837"/>
                </a:lnTo>
                <a:lnTo>
                  <a:pt x="89890" y="282994"/>
                </a:lnTo>
                <a:lnTo>
                  <a:pt x="89890" y="578840"/>
                </a:lnTo>
                <a:lnTo>
                  <a:pt x="92430" y="591337"/>
                </a:lnTo>
                <a:lnTo>
                  <a:pt x="99326" y="601560"/>
                </a:lnTo>
                <a:lnTo>
                  <a:pt x="109537" y="608469"/>
                </a:lnTo>
                <a:lnTo>
                  <a:pt x="121996" y="611009"/>
                </a:lnTo>
                <a:lnTo>
                  <a:pt x="134467" y="608469"/>
                </a:lnTo>
                <a:lnTo>
                  <a:pt x="144678" y="601560"/>
                </a:lnTo>
                <a:lnTo>
                  <a:pt x="151574" y="591337"/>
                </a:lnTo>
                <a:lnTo>
                  <a:pt x="154101" y="578840"/>
                </a:lnTo>
                <a:lnTo>
                  <a:pt x="154101" y="305498"/>
                </a:lnTo>
                <a:lnTo>
                  <a:pt x="699922" y="496849"/>
                </a:lnTo>
                <a:lnTo>
                  <a:pt x="1399844" y="250837"/>
                </a:lnTo>
                <a:close/>
              </a:path>
            </a:pathLst>
          </a:custGeom>
          <a:solidFill>
            <a:srgbClr val="9521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3971776" y="5041157"/>
            <a:ext cx="1177290" cy="1008380"/>
          </a:xfrm>
          <a:custGeom>
            <a:avLst/>
            <a:gdLst/>
            <a:ahLst/>
            <a:cxnLst/>
            <a:rect l="l" t="t" r="r" b="b"/>
            <a:pathLst>
              <a:path w="1177289" h="1008379">
                <a:moveTo>
                  <a:pt x="392363" y="0"/>
                </a:moveTo>
                <a:lnTo>
                  <a:pt x="315187" y="2539"/>
                </a:lnTo>
                <a:lnTo>
                  <a:pt x="269790" y="6349"/>
                </a:lnTo>
                <a:lnTo>
                  <a:pt x="222447" y="12699"/>
                </a:lnTo>
                <a:lnTo>
                  <a:pt x="175104" y="21589"/>
                </a:lnTo>
                <a:lnTo>
                  <a:pt x="129706" y="34289"/>
                </a:lnTo>
                <a:lnTo>
                  <a:pt x="88200" y="50799"/>
                </a:lnTo>
                <a:lnTo>
                  <a:pt x="52531" y="72389"/>
                </a:lnTo>
                <a:lnTo>
                  <a:pt x="24644" y="99059"/>
                </a:lnTo>
                <a:lnTo>
                  <a:pt x="0" y="168909"/>
                </a:lnTo>
                <a:lnTo>
                  <a:pt x="0" y="308609"/>
                </a:lnTo>
                <a:lnTo>
                  <a:pt x="3437" y="336549"/>
                </a:lnTo>
                <a:lnTo>
                  <a:pt x="13837" y="363219"/>
                </a:lnTo>
                <a:lnTo>
                  <a:pt x="31332" y="386079"/>
                </a:lnTo>
                <a:lnTo>
                  <a:pt x="56051" y="406399"/>
                </a:lnTo>
                <a:lnTo>
                  <a:pt x="56051" y="433069"/>
                </a:lnTo>
                <a:lnTo>
                  <a:pt x="33105" y="453389"/>
                </a:lnTo>
                <a:lnTo>
                  <a:pt x="15414" y="476249"/>
                </a:lnTo>
                <a:lnTo>
                  <a:pt x="4028" y="502919"/>
                </a:lnTo>
                <a:lnTo>
                  <a:pt x="0" y="533399"/>
                </a:lnTo>
                <a:lnTo>
                  <a:pt x="0" y="673099"/>
                </a:lnTo>
                <a:lnTo>
                  <a:pt x="24707" y="742949"/>
                </a:lnTo>
                <a:lnTo>
                  <a:pt x="55390" y="770889"/>
                </a:lnTo>
                <a:lnTo>
                  <a:pt x="98113" y="795019"/>
                </a:lnTo>
                <a:lnTo>
                  <a:pt x="152741" y="812799"/>
                </a:lnTo>
                <a:lnTo>
                  <a:pt x="194343" y="822959"/>
                </a:lnTo>
                <a:lnTo>
                  <a:pt x="239711" y="830579"/>
                </a:lnTo>
                <a:lnTo>
                  <a:pt x="288241" y="836929"/>
                </a:lnTo>
                <a:lnTo>
                  <a:pt x="339327" y="839469"/>
                </a:lnTo>
                <a:lnTo>
                  <a:pt x="392363" y="840739"/>
                </a:lnTo>
                <a:lnTo>
                  <a:pt x="398562" y="878839"/>
                </a:lnTo>
                <a:lnTo>
                  <a:pt x="447754" y="938529"/>
                </a:lnTo>
                <a:lnTo>
                  <a:pt x="490476" y="962659"/>
                </a:lnTo>
                <a:lnTo>
                  <a:pt x="545104" y="980439"/>
                </a:lnTo>
                <a:lnTo>
                  <a:pt x="586706" y="990599"/>
                </a:lnTo>
                <a:lnTo>
                  <a:pt x="632075" y="998219"/>
                </a:lnTo>
                <a:lnTo>
                  <a:pt x="680604" y="1004569"/>
                </a:lnTo>
                <a:lnTo>
                  <a:pt x="731690" y="1008379"/>
                </a:lnTo>
                <a:lnTo>
                  <a:pt x="820396" y="1008379"/>
                </a:lnTo>
                <a:lnTo>
                  <a:pt x="861902" y="1007109"/>
                </a:lnTo>
                <a:lnTo>
                  <a:pt x="907299" y="1003299"/>
                </a:lnTo>
                <a:lnTo>
                  <a:pt x="954642" y="996949"/>
                </a:lnTo>
                <a:lnTo>
                  <a:pt x="1001985" y="988059"/>
                </a:lnTo>
                <a:lnTo>
                  <a:pt x="1047383" y="975359"/>
                </a:lnTo>
                <a:lnTo>
                  <a:pt x="1088889" y="958849"/>
                </a:lnTo>
                <a:lnTo>
                  <a:pt x="1124558" y="937259"/>
                </a:lnTo>
                <a:lnTo>
                  <a:pt x="1137838" y="924559"/>
                </a:lnTo>
                <a:lnTo>
                  <a:pt x="729550" y="924559"/>
                </a:lnTo>
                <a:lnTo>
                  <a:pt x="702050" y="922019"/>
                </a:lnTo>
                <a:lnTo>
                  <a:pt x="702050" y="915669"/>
                </a:lnTo>
                <a:lnTo>
                  <a:pt x="645998" y="915669"/>
                </a:lnTo>
                <a:lnTo>
                  <a:pt x="603039" y="908049"/>
                </a:lnTo>
                <a:lnTo>
                  <a:pt x="589946" y="905509"/>
                </a:lnTo>
                <a:lnTo>
                  <a:pt x="589946" y="888999"/>
                </a:lnTo>
                <a:lnTo>
                  <a:pt x="533894" y="888999"/>
                </a:lnTo>
                <a:lnTo>
                  <a:pt x="492731" y="866139"/>
                </a:lnTo>
                <a:lnTo>
                  <a:pt x="477842" y="838199"/>
                </a:lnTo>
                <a:lnTo>
                  <a:pt x="1038361" y="838199"/>
                </a:lnTo>
                <a:lnTo>
                  <a:pt x="1067438" y="828039"/>
                </a:lnTo>
                <a:lnTo>
                  <a:pt x="1081320" y="821689"/>
                </a:lnTo>
                <a:lnTo>
                  <a:pt x="1094413" y="815339"/>
                </a:lnTo>
                <a:lnTo>
                  <a:pt x="1177090" y="815339"/>
                </a:lnTo>
                <a:lnTo>
                  <a:pt x="1177090" y="784859"/>
                </a:lnTo>
                <a:lnTo>
                  <a:pt x="687577" y="784859"/>
                </a:lnTo>
                <a:lnTo>
                  <a:pt x="673498" y="783589"/>
                </a:lnTo>
                <a:lnTo>
                  <a:pt x="659682" y="783589"/>
                </a:lnTo>
                <a:lnTo>
                  <a:pt x="645998" y="782319"/>
                </a:lnTo>
                <a:lnTo>
                  <a:pt x="645998" y="774699"/>
                </a:lnTo>
                <a:lnTo>
                  <a:pt x="589946" y="774699"/>
                </a:lnTo>
                <a:lnTo>
                  <a:pt x="575276" y="773429"/>
                </a:lnTo>
                <a:lnTo>
                  <a:pt x="546987" y="768349"/>
                </a:lnTo>
                <a:lnTo>
                  <a:pt x="533894" y="765809"/>
                </a:lnTo>
                <a:lnTo>
                  <a:pt x="533894" y="755649"/>
                </a:lnTo>
                <a:lnTo>
                  <a:pt x="341216" y="755649"/>
                </a:lnTo>
                <a:lnTo>
                  <a:pt x="320196" y="753109"/>
                </a:lnTo>
                <a:lnTo>
                  <a:pt x="309686" y="753109"/>
                </a:lnTo>
                <a:lnTo>
                  <a:pt x="309686" y="746759"/>
                </a:lnTo>
                <a:lnTo>
                  <a:pt x="253635" y="746759"/>
                </a:lnTo>
                <a:lnTo>
                  <a:pt x="238965" y="745489"/>
                </a:lnTo>
                <a:lnTo>
                  <a:pt x="210676" y="740409"/>
                </a:lnTo>
                <a:lnTo>
                  <a:pt x="197583" y="737869"/>
                </a:lnTo>
                <a:lnTo>
                  <a:pt x="197583" y="720089"/>
                </a:lnTo>
                <a:lnTo>
                  <a:pt x="141531" y="720089"/>
                </a:lnTo>
                <a:lnTo>
                  <a:pt x="100368" y="697229"/>
                </a:lnTo>
                <a:lnTo>
                  <a:pt x="85479" y="647699"/>
                </a:lnTo>
                <a:lnTo>
                  <a:pt x="1164953" y="647699"/>
                </a:lnTo>
                <a:lnTo>
                  <a:pt x="1164478" y="646429"/>
                </a:lnTo>
                <a:lnTo>
                  <a:pt x="1163515" y="645159"/>
                </a:lnTo>
                <a:lnTo>
                  <a:pt x="730076" y="645159"/>
                </a:lnTo>
                <a:lnTo>
                  <a:pt x="659169" y="642619"/>
                </a:lnTo>
                <a:lnTo>
                  <a:pt x="594195" y="636269"/>
                </a:lnTo>
                <a:lnTo>
                  <a:pt x="536966" y="626109"/>
                </a:lnTo>
                <a:lnTo>
                  <a:pt x="489298" y="613409"/>
                </a:lnTo>
                <a:lnTo>
                  <a:pt x="453003" y="598169"/>
                </a:lnTo>
                <a:lnTo>
                  <a:pt x="448051" y="594359"/>
                </a:lnTo>
                <a:lnTo>
                  <a:pt x="309686" y="594359"/>
                </a:lnTo>
                <a:lnTo>
                  <a:pt x="295017" y="591819"/>
                </a:lnTo>
                <a:lnTo>
                  <a:pt x="280609" y="590549"/>
                </a:lnTo>
                <a:lnTo>
                  <a:pt x="266728" y="588009"/>
                </a:lnTo>
                <a:lnTo>
                  <a:pt x="253634" y="584199"/>
                </a:lnTo>
                <a:lnTo>
                  <a:pt x="253634" y="566419"/>
                </a:lnTo>
                <a:lnTo>
                  <a:pt x="197583" y="566419"/>
                </a:lnTo>
                <a:lnTo>
                  <a:pt x="156419" y="544829"/>
                </a:lnTo>
                <a:lnTo>
                  <a:pt x="141531" y="494029"/>
                </a:lnTo>
                <a:lnTo>
                  <a:pt x="544120" y="494029"/>
                </a:lnTo>
                <a:lnTo>
                  <a:pt x="594195" y="485139"/>
                </a:lnTo>
                <a:lnTo>
                  <a:pt x="659169" y="478789"/>
                </a:lnTo>
                <a:lnTo>
                  <a:pt x="730076" y="476249"/>
                </a:lnTo>
                <a:lnTo>
                  <a:pt x="1082390" y="476249"/>
                </a:lnTo>
                <a:lnTo>
                  <a:pt x="1067048" y="462279"/>
                </a:lnTo>
                <a:lnTo>
                  <a:pt x="1024326" y="439419"/>
                </a:lnTo>
                <a:lnTo>
                  <a:pt x="969698" y="420369"/>
                </a:lnTo>
                <a:lnTo>
                  <a:pt x="908741" y="407669"/>
                </a:lnTo>
                <a:lnTo>
                  <a:pt x="839377" y="398779"/>
                </a:lnTo>
                <a:lnTo>
                  <a:pt x="840778" y="392429"/>
                </a:lnTo>
                <a:lnTo>
                  <a:pt x="351265" y="392429"/>
                </a:lnTo>
                <a:lnTo>
                  <a:pt x="323371" y="391159"/>
                </a:lnTo>
                <a:lnTo>
                  <a:pt x="309686" y="389889"/>
                </a:lnTo>
                <a:lnTo>
                  <a:pt x="309686" y="384809"/>
                </a:lnTo>
                <a:lnTo>
                  <a:pt x="253634" y="384809"/>
                </a:lnTo>
                <a:lnTo>
                  <a:pt x="210676" y="377189"/>
                </a:lnTo>
                <a:lnTo>
                  <a:pt x="197583" y="374649"/>
                </a:lnTo>
                <a:lnTo>
                  <a:pt x="197583" y="356869"/>
                </a:lnTo>
                <a:lnTo>
                  <a:pt x="141531" y="356869"/>
                </a:lnTo>
                <a:lnTo>
                  <a:pt x="100367" y="334009"/>
                </a:lnTo>
                <a:lnTo>
                  <a:pt x="85479" y="283209"/>
                </a:lnTo>
                <a:lnTo>
                  <a:pt x="787816" y="283209"/>
                </a:lnTo>
                <a:lnTo>
                  <a:pt x="784726" y="280669"/>
                </a:lnTo>
                <a:lnTo>
                  <a:pt x="784726" y="252729"/>
                </a:lnTo>
                <a:lnTo>
                  <a:pt x="393764" y="252729"/>
                </a:lnTo>
                <a:lnTo>
                  <a:pt x="322858" y="250189"/>
                </a:lnTo>
                <a:lnTo>
                  <a:pt x="257883" y="243839"/>
                </a:lnTo>
                <a:lnTo>
                  <a:pt x="200655" y="233679"/>
                </a:lnTo>
                <a:lnTo>
                  <a:pt x="152986" y="220979"/>
                </a:lnTo>
                <a:lnTo>
                  <a:pt x="116691" y="205739"/>
                </a:lnTo>
                <a:lnTo>
                  <a:pt x="85479" y="168909"/>
                </a:lnTo>
                <a:lnTo>
                  <a:pt x="93584" y="149859"/>
                </a:lnTo>
                <a:lnTo>
                  <a:pt x="152986" y="115569"/>
                </a:lnTo>
                <a:lnTo>
                  <a:pt x="200655" y="102869"/>
                </a:lnTo>
                <a:lnTo>
                  <a:pt x="257883" y="92709"/>
                </a:lnTo>
                <a:lnTo>
                  <a:pt x="322858" y="86359"/>
                </a:lnTo>
                <a:lnTo>
                  <a:pt x="393764" y="85089"/>
                </a:lnTo>
                <a:lnTo>
                  <a:pt x="745344" y="85089"/>
                </a:lnTo>
                <a:lnTo>
                  <a:pt x="729336" y="69849"/>
                </a:lnTo>
                <a:lnTo>
                  <a:pt x="686613" y="46989"/>
                </a:lnTo>
                <a:lnTo>
                  <a:pt x="631985" y="27939"/>
                </a:lnTo>
                <a:lnTo>
                  <a:pt x="590383" y="19049"/>
                </a:lnTo>
                <a:lnTo>
                  <a:pt x="545015" y="11429"/>
                </a:lnTo>
                <a:lnTo>
                  <a:pt x="496485" y="5079"/>
                </a:lnTo>
                <a:lnTo>
                  <a:pt x="445399" y="1269"/>
                </a:lnTo>
                <a:lnTo>
                  <a:pt x="392363" y="0"/>
                </a:lnTo>
                <a:close/>
              </a:path>
              <a:path w="1177289" h="1008379">
                <a:moveTo>
                  <a:pt x="814154" y="868679"/>
                </a:moveTo>
                <a:lnTo>
                  <a:pt x="758102" y="868679"/>
                </a:lnTo>
                <a:lnTo>
                  <a:pt x="758102" y="924559"/>
                </a:lnTo>
                <a:lnTo>
                  <a:pt x="814154" y="924559"/>
                </a:lnTo>
                <a:lnTo>
                  <a:pt x="814154" y="868679"/>
                </a:lnTo>
                <a:close/>
              </a:path>
              <a:path w="1177289" h="1008379">
                <a:moveTo>
                  <a:pt x="926257" y="866139"/>
                </a:moveTo>
                <a:lnTo>
                  <a:pt x="870205" y="866139"/>
                </a:lnTo>
                <a:lnTo>
                  <a:pt x="870206" y="922019"/>
                </a:lnTo>
                <a:lnTo>
                  <a:pt x="842705" y="924559"/>
                </a:lnTo>
                <a:lnTo>
                  <a:pt x="1137838" y="924559"/>
                </a:lnTo>
                <a:lnTo>
                  <a:pt x="1147134" y="915669"/>
                </a:lnTo>
                <a:lnTo>
                  <a:pt x="926257" y="915669"/>
                </a:lnTo>
                <a:lnTo>
                  <a:pt x="926257" y="866139"/>
                </a:lnTo>
                <a:close/>
              </a:path>
              <a:path w="1177289" h="1008379">
                <a:moveTo>
                  <a:pt x="926257" y="861059"/>
                </a:moveTo>
                <a:lnTo>
                  <a:pt x="589946" y="861059"/>
                </a:lnTo>
                <a:lnTo>
                  <a:pt x="645998" y="866139"/>
                </a:lnTo>
                <a:lnTo>
                  <a:pt x="645998" y="915669"/>
                </a:lnTo>
                <a:lnTo>
                  <a:pt x="702050" y="915669"/>
                </a:lnTo>
                <a:lnTo>
                  <a:pt x="702050" y="868679"/>
                </a:lnTo>
                <a:lnTo>
                  <a:pt x="841129" y="868679"/>
                </a:lnTo>
                <a:lnTo>
                  <a:pt x="870205" y="866139"/>
                </a:lnTo>
                <a:lnTo>
                  <a:pt x="926257" y="866139"/>
                </a:lnTo>
                <a:lnTo>
                  <a:pt x="926257" y="861059"/>
                </a:lnTo>
                <a:close/>
              </a:path>
              <a:path w="1177289" h="1008379">
                <a:moveTo>
                  <a:pt x="1038361" y="852169"/>
                </a:moveTo>
                <a:lnTo>
                  <a:pt x="982309" y="852169"/>
                </a:lnTo>
                <a:lnTo>
                  <a:pt x="982309" y="905509"/>
                </a:lnTo>
                <a:lnTo>
                  <a:pt x="969216" y="908049"/>
                </a:lnTo>
                <a:lnTo>
                  <a:pt x="926257" y="915669"/>
                </a:lnTo>
                <a:lnTo>
                  <a:pt x="1147134" y="915669"/>
                </a:lnTo>
                <a:lnTo>
                  <a:pt x="1152445" y="910589"/>
                </a:lnTo>
                <a:lnTo>
                  <a:pt x="1164793" y="888999"/>
                </a:lnTo>
                <a:lnTo>
                  <a:pt x="1038361" y="888999"/>
                </a:lnTo>
                <a:lnTo>
                  <a:pt x="1038361" y="852169"/>
                </a:lnTo>
                <a:close/>
              </a:path>
              <a:path w="1177289" h="1008379">
                <a:moveTo>
                  <a:pt x="1038361" y="838199"/>
                </a:moveTo>
                <a:lnTo>
                  <a:pt x="479243" y="838199"/>
                </a:lnTo>
                <a:lnTo>
                  <a:pt x="483447" y="839469"/>
                </a:lnTo>
                <a:lnTo>
                  <a:pt x="486250" y="840739"/>
                </a:lnTo>
                <a:lnTo>
                  <a:pt x="490454" y="840739"/>
                </a:lnTo>
                <a:lnTo>
                  <a:pt x="533894" y="850899"/>
                </a:lnTo>
                <a:lnTo>
                  <a:pt x="533894" y="888999"/>
                </a:lnTo>
                <a:lnTo>
                  <a:pt x="589946" y="888999"/>
                </a:lnTo>
                <a:lnTo>
                  <a:pt x="589946" y="861059"/>
                </a:lnTo>
                <a:lnTo>
                  <a:pt x="926257" y="861059"/>
                </a:lnTo>
                <a:lnTo>
                  <a:pt x="940139" y="858519"/>
                </a:lnTo>
                <a:lnTo>
                  <a:pt x="968428" y="854709"/>
                </a:lnTo>
                <a:lnTo>
                  <a:pt x="982309" y="852169"/>
                </a:lnTo>
                <a:lnTo>
                  <a:pt x="1038361" y="852169"/>
                </a:lnTo>
                <a:lnTo>
                  <a:pt x="1038361" y="838199"/>
                </a:lnTo>
                <a:close/>
              </a:path>
              <a:path w="1177289" h="1008379">
                <a:moveTo>
                  <a:pt x="1177090" y="815339"/>
                </a:moveTo>
                <a:lnTo>
                  <a:pt x="1094413" y="815339"/>
                </a:lnTo>
                <a:lnTo>
                  <a:pt x="1094413" y="840739"/>
                </a:lnTo>
                <a:lnTo>
                  <a:pt x="1090581" y="854709"/>
                </a:lnTo>
                <a:lnTo>
                  <a:pt x="1079524" y="867409"/>
                </a:lnTo>
                <a:lnTo>
                  <a:pt x="1061899" y="878839"/>
                </a:lnTo>
                <a:lnTo>
                  <a:pt x="1038361" y="888999"/>
                </a:lnTo>
                <a:lnTo>
                  <a:pt x="1164793" y="888999"/>
                </a:lnTo>
                <a:lnTo>
                  <a:pt x="1170604" y="878839"/>
                </a:lnTo>
                <a:lnTo>
                  <a:pt x="1177090" y="840739"/>
                </a:lnTo>
                <a:lnTo>
                  <a:pt x="1177090" y="815339"/>
                </a:lnTo>
                <a:close/>
              </a:path>
              <a:path w="1177289" h="1008379">
                <a:moveTo>
                  <a:pt x="758102" y="728979"/>
                </a:moveTo>
                <a:lnTo>
                  <a:pt x="702050" y="728979"/>
                </a:lnTo>
                <a:lnTo>
                  <a:pt x="702050" y="784859"/>
                </a:lnTo>
                <a:lnTo>
                  <a:pt x="758102" y="784859"/>
                </a:lnTo>
                <a:lnTo>
                  <a:pt x="758102" y="728979"/>
                </a:lnTo>
                <a:close/>
              </a:path>
              <a:path w="1177289" h="1008379">
                <a:moveTo>
                  <a:pt x="870205" y="726439"/>
                </a:moveTo>
                <a:lnTo>
                  <a:pt x="814154" y="726439"/>
                </a:lnTo>
                <a:lnTo>
                  <a:pt x="814154" y="782319"/>
                </a:lnTo>
                <a:lnTo>
                  <a:pt x="800469" y="782319"/>
                </a:lnTo>
                <a:lnTo>
                  <a:pt x="772574" y="783589"/>
                </a:lnTo>
                <a:lnTo>
                  <a:pt x="758102" y="784859"/>
                </a:lnTo>
                <a:lnTo>
                  <a:pt x="1177090" y="784859"/>
                </a:lnTo>
                <a:lnTo>
                  <a:pt x="1177090" y="774699"/>
                </a:lnTo>
                <a:lnTo>
                  <a:pt x="870205" y="774699"/>
                </a:lnTo>
                <a:lnTo>
                  <a:pt x="870205" y="726439"/>
                </a:lnTo>
                <a:close/>
              </a:path>
              <a:path w="1177289" h="1008379">
                <a:moveTo>
                  <a:pt x="982309" y="711199"/>
                </a:moveTo>
                <a:lnTo>
                  <a:pt x="533894" y="711199"/>
                </a:lnTo>
                <a:lnTo>
                  <a:pt x="547579" y="712469"/>
                </a:lnTo>
                <a:lnTo>
                  <a:pt x="575473" y="717549"/>
                </a:lnTo>
                <a:lnTo>
                  <a:pt x="589946" y="718819"/>
                </a:lnTo>
                <a:lnTo>
                  <a:pt x="589946" y="774699"/>
                </a:lnTo>
                <a:lnTo>
                  <a:pt x="645998" y="774699"/>
                </a:lnTo>
                <a:lnTo>
                  <a:pt x="645998" y="726439"/>
                </a:lnTo>
                <a:lnTo>
                  <a:pt x="870205" y="726439"/>
                </a:lnTo>
                <a:lnTo>
                  <a:pt x="870205" y="720089"/>
                </a:lnTo>
                <a:lnTo>
                  <a:pt x="884087" y="718819"/>
                </a:lnTo>
                <a:lnTo>
                  <a:pt x="912376" y="713739"/>
                </a:lnTo>
                <a:lnTo>
                  <a:pt x="926257" y="712469"/>
                </a:lnTo>
                <a:lnTo>
                  <a:pt x="982309" y="712469"/>
                </a:lnTo>
                <a:lnTo>
                  <a:pt x="982309" y="711199"/>
                </a:lnTo>
                <a:close/>
              </a:path>
              <a:path w="1177289" h="1008379">
                <a:moveTo>
                  <a:pt x="982309" y="712469"/>
                </a:moveTo>
                <a:lnTo>
                  <a:pt x="926257" y="712469"/>
                </a:lnTo>
                <a:lnTo>
                  <a:pt x="926257" y="765809"/>
                </a:lnTo>
                <a:lnTo>
                  <a:pt x="913164" y="768349"/>
                </a:lnTo>
                <a:lnTo>
                  <a:pt x="884875" y="773429"/>
                </a:lnTo>
                <a:lnTo>
                  <a:pt x="870205" y="774699"/>
                </a:lnTo>
                <a:lnTo>
                  <a:pt x="1177090" y="774699"/>
                </a:lnTo>
                <a:lnTo>
                  <a:pt x="1177090" y="748029"/>
                </a:lnTo>
                <a:lnTo>
                  <a:pt x="982309" y="748029"/>
                </a:lnTo>
                <a:lnTo>
                  <a:pt x="982309" y="712469"/>
                </a:lnTo>
                <a:close/>
              </a:path>
              <a:path w="1177289" h="1008379">
                <a:moveTo>
                  <a:pt x="421790" y="698499"/>
                </a:moveTo>
                <a:lnTo>
                  <a:pt x="316824" y="698499"/>
                </a:lnTo>
                <a:lnTo>
                  <a:pt x="330574" y="699769"/>
                </a:lnTo>
                <a:lnTo>
                  <a:pt x="337712" y="699769"/>
                </a:lnTo>
                <a:lnTo>
                  <a:pt x="337712" y="701039"/>
                </a:lnTo>
                <a:lnTo>
                  <a:pt x="338522" y="715009"/>
                </a:lnTo>
                <a:lnTo>
                  <a:pt x="341040" y="730249"/>
                </a:lnTo>
                <a:lnTo>
                  <a:pt x="345398" y="742949"/>
                </a:lnTo>
                <a:lnTo>
                  <a:pt x="351725" y="755649"/>
                </a:lnTo>
                <a:lnTo>
                  <a:pt x="533894" y="755649"/>
                </a:lnTo>
                <a:lnTo>
                  <a:pt x="533894" y="748029"/>
                </a:lnTo>
                <a:lnTo>
                  <a:pt x="477842" y="748029"/>
                </a:lnTo>
                <a:lnTo>
                  <a:pt x="454305" y="737869"/>
                </a:lnTo>
                <a:lnTo>
                  <a:pt x="436679" y="725169"/>
                </a:lnTo>
                <a:lnTo>
                  <a:pt x="425622" y="713739"/>
                </a:lnTo>
                <a:lnTo>
                  <a:pt x="421790" y="701039"/>
                </a:lnTo>
                <a:lnTo>
                  <a:pt x="421790" y="698499"/>
                </a:lnTo>
                <a:close/>
              </a:path>
              <a:path w="1177289" h="1008379">
                <a:moveTo>
                  <a:pt x="1038361" y="675639"/>
                </a:moveTo>
                <a:lnTo>
                  <a:pt x="421790" y="675639"/>
                </a:lnTo>
                <a:lnTo>
                  <a:pt x="434687" y="681989"/>
                </a:lnTo>
                <a:lnTo>
                  <a:pt x="448240" y="687069"/>
                </a:lnTo>
                <a:lnTo>
                  <a:pt x="462581" y="692149"/>
                </a:lnTo>
                <a:lnTo>
                  <a:pt x="477842" y="697229"/>
                </a:lnTo>
                <a:lnTo>
                  <a:pt x="477842" y="748029"/>
                </a:lnTo>
                <a:lnTo>
                  <a:pt x="533894" y="748029"/>
                </a:lnTo>
                <a:lnTo>
                  <a:pt x="533894" y="711199"/>
                </a:lnTo>
                <a:lnTo>
                  <a:pt x="982309" y="711199"/>
                </a:lnTo>
                <a:lnTo>
                  <a:pt x="982309" y="698499"/>
                </a:lnTo>
                <a:lnTo>
                  <a:pt x="1011386" y="688339"/>
                </a:lnTo>
                <a:lnTo>
                  <a:pt x="1025268" y="681989"/>
                </a:lnTo>
                <a:lnTo>
                  <a:pt x="1038361" y="675639"/>
                </a:lnTo>
                <a:close/>
              </a:path>
              <a:path w="1177289" h="1008379">
                <a:moveTo>
                  <a:pt x="1174701" y="675639"/>
                </a:moveTo>
                <a:lnTo>
                  <a:pt x="1038361" y="675639"/>
                </a:lnTo>
                <a:lnTo>
                  <a:pt x="1038361" y="701039"/>
                </a:lnTo>
                <a:lnTo>
                  <a:pt x="1034529" y="713739"/>
                </a:lnTo>
                <a:lnTo>
                  <a:pt x="1023472" y="726439"/>
                </a:lnTo>
                <a:lnTo>
                  <a:pt x="1005847" y="737869"/>
                </a:lnTo>
                <a:lnTo>
                  <a:pt x="982309" y="748029"/>
                </a:lnTo>
                <a:lnTo>
                  <a:pt x="1177090" y="748029"/>
                </a:lnTo>
                <a:lnTo>
                  <a:pt x="1176970" y="699769"/>
                </a:lnTo>
                <a:lnTo>
                  <a:pt x="1174701" y="675639"/>
                </a:lnTo>
                <a:close/>
              </a:path>
              <a:path w="1177289" h="1008379">
                <a:moveTo>
                  <a:pt x="421790" y="683259"/>
                </a:moveTo>
                <a:lnTo>
                  <a:pt x="197583" y="683259"/>
                </a:lnTo>
                <a:lnTo>
                  <a:pt x="211267" y="684529"/>
                </a:lnTo>
                <a:lnTo>
                  <a:pt x="239162" y="689609"/>
                </a:lnTo>
                <a:lnTo>
                  <a:pt x="253634" y="690879"/>
                </a:lnTo>
                <a:lnTo>
                  <a:pt x="253635" y="746759"/>
                </a:lnTo>
                <a:lnTo>
                  <a:pt x="309686" y="746759"/>
                </a:lnTo>
                <a:lnTo>
                  <a:pt x="309686" y="698499"/>
                </a:lnTo>
                <a:lnTo>
                  <a:pt x="421790" y="698499"/>
                </a:lnTo>
                <a:lnTo>
                  <a:pt x="421790" y="683259"/>
                </a:lnTo>
                <a:close/>
              </a:path>
              <a:path w="1177289" h="1008379">
                <a:moveTo>
                  <a:pt x="785077" y="727709"/>
                </a:moveTo>
                <a:lnTo>
                  <a:pt x="673498" y="727709"/>
                </a:lnTo>
                <a:lnTo>
                  <a:pt x="687577" y="728979"/>
                </a:lnTo>
                <a:lnTo>
                  <a:pt x="771195" y="728979"/>
                </a:lnTo>
                <a:lnTo>
                  <a:pt x="785077" y="727709"/>
                </a:lnTo>
                <a:close/>
              </a:path>
              <a:path w="1177289" h="1008379">
                <a:moveTo>
                  <a:pt x="814154" y="726439"/>
                </a:moveTo>
                <a:lnTo>
                  <a:pt x="645998" y="726439"/>
                </a:lnTo>
                <a:lnTo>
                  <a:pt x="659682" y="727709"/>
                </a:lnTo>
                <a:lnTo>
                  <a:pt x="799484" y="727709"/>
                </a:lnTo>
                <a:lnTo>
                  <a:pt x="814154" y="726439"/>
                </a:lnTo>
                <a:close/>
              </a:path>
              <a:path w="1177289" h="1008379">
                <a:moveTo>
                  <a:pt x="1164953" y="647699"/>
                </a:moveTo>
                <a:lnTo>
                  <a:pt x="85479" y="647699"/>
                </a:lnTo>
                <a:lnTo>
                  <a:pt x="98375" y="654049"/>
                </a:lnTo>
                <a:lnTo>
                  <a:pt x="111928" y="659129"/>
                </a:lnTo>
                <a:lnTo>
                  <a:pt x="126270" y="664209"/>
                </a:lnTo>
                <a:lnTo>
                  <a:pt x="141531" y="669289"/>
                </a:lnTo>
                <a:lnTo>
                  <a:pt x="141531" y="720089"/>
                </a:lnTo>
                <a:lnTo>
                  <a:pt x="197583" y="720089"/>
                </a:lnTo>
                <a:lnTo>
                  <a:pt x="197583" y="683259"/>
                </a:lnTo>
                <a:lnTo>
                  <a:pt x="421790" y="683259"/>
                </a:lnTo>
                <a:lnTo>
                  <a:pt x="421790" y="675639"/>
                </a:lnTo>
                <a:lnTo>
                  <a:pt x="1174701" y="675639"/>
                </a:lnTo>
                <a:lnTo>
                  <a:pt x="1174462" y="673099"/>
                </a:lnTo>
                <a:lnTo>
                  <a:pt x="1164953" y="647699"/>
                </a:lnTo>
                <a:close/>
              </a:path>
              <a:path w="1177289" h="1008379">
                <a:moveTo>
                  <a:pt x="1082390" y="476249"/>
                </a:moveTo>
                <a:lnTo>
                  <a:pt x="730076" y="476249"/>
                </a:lnTo>
                <a:lnTo>
                  <a:pt x="800982" y="478789"/>
                </a:lnTo>
                <a:lnTo>
                  <a:pt x="865957" y="485139"/>
                </a:lnTo>
                <a:lnTo>
                  <a:pt x="923185" y="495299"/>
                </a:lnTo>
                <a:lnTo>
                  <a:pt x="970854" y="507999"/>
                </a:lnTo>
                <a:lnTo>
                  <a:pt x="1007149" y="524509"/>
                </a:lnTo>
                <a:lnTo>
                  <a:pt x="1038361" y="561339"/>
                </a:lnTo>
                <a:lnTo>
                  <a:pt x="1030256" y="580389"/>
                </a:lnTo>
                <a:lnTo>
                  <a:pt x="970854" y="613409"/>
                </a:lnTo>
                <a:lnTo>
                  <a:pt x="923185" y="626109"/>
                </a:lnTo>
                <a:lnTo>
                  <a:pt x="865957" y="636269"/>
                </a:lnTo>
                <a:lnTo>
                  <a:pt x="800982" y="642619"/>
                </a:lnTo>
                <a:lnTo>
                  <a:pt x="730076" y="645159"/>
                </a:lnTo>
                <a:lnTo>
                  <a:pt x="1163515" y="645159"/>
                </a:lnTo>
                <a:lnTo>
                  <a:pt x="1147137" y="623569"/>
                </a:lnTo>
                <a:lnTo>
                  <a:pt x="1122439" y="603249"/>
                </a:lnTo>
                <a:lnTo>
                  <a:pt x="1122439" y="561339"/>
                </a:lnTo>
                <a:lnTo>
                  <a:pt x="1116240" y="523239"/>
                </a:lnTo>
                <a:lnTo>
                  <a:pt x="1097731" y="490219"/>
                </a:lnTo>
                <a:lnTo>
                  <a:pt x="1082390" y="476249"/>
                </a:lnTo>
                <a:close/>
              </a:path>
              <a:path w="1177289" h="1008379">
                <a:moveTo>
                  <a:pt x="445893" y="529589"/>
                </a:moveTo>
                <a:lnTo>
                  <a:pt x="253634" y="529589"/>
                </a:lnTo>
                <a:lnTo>
                  <a:pt x="295214" y="537209"/>
                </a:lnTo>
                <a:lnTo>
                  <a:pt x="309686" y="538479"/>
                </a:lnTo>
                <a:lnTo>
                  <a:pt x="309686" y="594359"/>
                </a:lnTo>
                <a:lnTo>
                  <a:pt x="448051" y="594359"/>
                </a:lnTo>
                <a:lnTo>
                  <a:pt x="429896" y="580389"/>
                </a:lnTo>
                <a:lnTo>
                  <a:pt x="421790" y="561339"/>
                </a:lnTo>
                <a:lnTo>
                  <a:pt x="429896" y="541019"/>
                </a:lnTo>
                <a:lnTo>
                  <a:pt x="445893" y="529589"/>
                </a:lnTo>
                <a:close/>
              </a:path>
              <a:path w="1177289" h="1008379">
                <a:moveTo>
                  <a:pt x="544120" y="494029"/>
                </a:moveTo>
                <a:lnTo>
                  <a:pt x="141531" y="494029"/>
                </a:lnTo>
                <a:lnTo>
                  <a:pt x="154427" y="499109"/>
                </a:lnTo>
                <a:lnTo>
                  <a:pt x="167980" y="505459"/>
                </a:lnTo>
                <a:lnTo>
                  <a:pt x="182322" y="510539"/>
                </a:lnTo>
                <a:lnTo>
                  <a:pt x="197583" y="514349"/>
                </a:lnTo>
                <a:lnTo>
                  <a:pt x="197583" y="566419"/>
                </a:lnTo>
                <a:lnTo>
                  <a:pt x="253634" y="566419"/>
                </a:lnTo>
                <a:lnTo>
                  <a:pt x="253634" y="529589"/>
                </a:lnTo>
                <a:lnTo>
                  <a:pt x="445893" y="529589"/>
                </a:lnTo>
                <a:lnTo>
                  <a:pt x="453003" y="524509"/>
                </a:lnTo>
                <a:lnTo>
                  <a:pt x="489298" y="507999"/>
                </a:lnTo>
                <a:lnTo>
                  <a:pt x="536966" y="495299"/>
                </a:lnTo>
                <a:lnTo>
                  <a:pt x="544120" y="494029"/>
                </a:lnTo>
                <a:close/>
              </a:path>
              <a:path w="1177289" h="1008379">
                <a:moveTo>
                  <a:pt x="421790" y="336549"/>
                </a:moveTo>
                <a:lnTo>
                  <a:pt x="365738" y="336549"/>
                </a:lnTo>
                <a:lnTo>
                  <a:pt x="365738" y="392429"/>
                </a:lnTo>
                <a:lnTo>
                  <a:pt x="421790" y="392429"/>
                </a:lnTo>
                <a:lnTo>
                  <a:pt x="421790" y="336549"/>
                </a:lnTo>
                <a:close/>
              </a:path>
              <a:path w="1177289" h="1008379">
                <a:moveTo>
                  <a:pt x="533894" y="334009"/>
                </a:moveTo>
                <a:lnTo>
                  <a:pt x="477842" y="334009"/>
                </a:lnTo>
                <a:lnTo>
                  <a:pt x="477842" y="389889"/>
                </a:lnTo>
                <a:lnTo>
                  <a:pt x="464157" y="391159"/>
                </a:lnTo>
                <a:lnTo>
                  <a:pt x="436263" y="392429"/>
                </a:lnTo>
                <a:lnTo>
                  <a:pt x="840778" y="392429"/>
                </a:lnTo>
                <a:lnTo>
                  <a:pt x="840778" y="383539"/>
                </a:lnTo>
                <a:lnTo>
                  <a:pt x="533894" y="383539"/>
                </a:lnTo>
                <a:lnTo>
                  <a:pt x="533894" y="334009"/>
                </a:lnTo>
                <a:close/>
              </a:path>
              <a:path w="1177289" h="1008379">
                <a:moveTo>
                  <a:pt x="589946" y="320039"/>
                </a:moveTo>
                <a:lnTo>
                  <a:pt x="197583" y="320039"/>
                </a:lnTo>
                <a:lnTo>
                  <a:pt x="225083" y="323849"/>
                </a:lnTo>
                <a:lnTo>
                  <a:pt x="253634" y="328929"/>
                </a:lnTo>
                <a:lnTo>
                  <a:pt x="253634" y="384809"/>
                </a:lnTo>
                <a:lnTo>
                  <a:pt x="309686" y="384809"/>
                </a:lnTo>
                <a:lnTo>
                  <a:pt x="309686" y="334009"/>
                </a:lnTo>
                <a:lnTo>
                  <a:pt x="533894" y="334009"/>
                </a:lnTo>
                <a:lnTo>
                  <a:pt x="533894" y="328929"/>
                </a:lnTo>
                <a:lnTo>
                  <a:pt x="547776" y="326389"/>
                </a:lnTo>
                <a:lnTo>
                  <a:pt x="576064" y="322579"/>
                </a:lnTo>
                <a:lnTo>
                  <a:pt x="589946" y="320039"/>
                </a:lnTo>
                <a:close/>
              </a:path>
              <a:path w="1177289" h="1008379">
                <a:moveTo>
                  <a:pt x="645998" y="320039"/>
                </a:moveTo>
                <a:lnTo>
                  <a:pt x="589946" y="320039"/>
                </a:lnTo>
                <a:lnTo>
                  <a:pt x="589946" y="373379"/>
                </a:lnTo>
                <a:lnTo>
                  <a:pt x="576852" y="375919"/>
                </a:lnTo>
                <a:lnTo>
                  <a:pt x="533894" y="383539"/>
                </a:lnTo>
                <a:lnTo>
                  <a:pt x="840778" y="383539"/>
                </a:lnTo>
                <a:lnTo>
                  <a:pt x="840778" y="378459"/>
                </a:lnTo>
                <a:lnTo>
                  <a:pt x="838122" y="356869"/>
                </a:lnTo>
                <a:lnTo>
                  <a:pt x="645998" y="356869"/>
                </a:lnTo>
                <a:lnTo>
                  <a:pt x="645998" y="320039"/>
                </a:lnTo>
                <a:close/>
              </a:path>
              <a:path w="1177289" h="1008379">
                <a:moveTo>
                  <a:pt x="702050" y="283209"/>
                </a:moveTo>
                <a:lnTo>
                  <a:pt x="85479" y="283209"/>
                </a:lnTo>
                <a:lnTo>
                  <a:pt x="98375" y="289559"/>
                </a:lnTo>
                <a:lnTo>
                  <a:pt x="111928" y="294639"/>
                </a:lnTo>
                <a:lnTo>
                  <a:pt x="126270" y="299719"/>
                </a:lnTo>
                <a:lnTo>
                  <a:pt x="141531" y="304799"/>
                </a:lnTo>
                <a:lnTo>
                  <a:pt x="141531" y="356869"/>
                </a:lnTo>
                <a:lnTo>
                  <a:pt x="197583" y="356869"/>
                </a:lnTo>
                <a:lnTo>
                  <a:pt x="197583" y="320039"/>
                </a:lnTo>
                <a:lnTo>
                  <a:pt x="645998" y="320039"/>
                </a:lnTo>
                <a:lnTo>
                  <a:pt x="645998" y="306069"/>
                </a:lnTo>
                <a:lnTo>
                  <a:pt x="675075" y="295909"/>
                </a:lnTo>
                <a:lnTo>
                  <a:pt x="688956" y="289559"/>
                </a:lnTo>
                <a:lnTo>
                  <a:pt x="702050" y="283209"/>
                </a:lnTo>
                <a:close/>
              </a:path>
              <a:path w="1177289" h="1008379">
                <a:moveTo>
                  <a:pt x="787816" y="283209"/>
                </a:moveTo>
                <a:lnTo>
                  <a:pt x="702050" y="283209"/>
                </a:lnTo>
                <a:lnTo>
                  <a:pt x="702050" y="308609"/>
                </a:lnTo>
                <a:lnTo>
                  <a:pt x="698218" y="322579"/>
                </a:lnTo>
                <a:lnTo>
                  <a:pt x="687161" y="334009"/>
                </a:lnTo>
                <a:lnTo>
                  <a:pt x="669535" y="346709"/>
                </a:lnTo>
                <a:lnTo>
                  <a:pt x="645998" y="356869"/>
                </a:lnTo>
                <a:lnTo>
                  <a:pt x="838122" y="356869"/>
                </a:lnTo>
                <a:lnTo>
                  <a:pt x="837341" y="350519"/>
                </a:lnTo>
                <a:lnTo>
                  <a:pt x="826940" y="323849"/>
                </a:lnTo>
                <a:lnTo>
                  <a:pt x="809446" y="300989"/>
                </a:lnTo>
                <a:lnTo>
                  <a:pt x="787816" y="283209"/>
                </a:lnTo>
                <a:close/>
              </a:path>
              <a:path w="1177289" h="1008379">
                <a:moveTo>
                  <a:pt x="448765" y="335279"/>
                </a:moveTo>
                <a:lnTo>
                  <a:pt x="337187" y="335279"/>
                </a:lnTo>
                <a:lnTo>
                  <a:pt x="351265" y="336549"/>
                </a:lnTo>
                <a:lnTo>
                  <a:pt x="434883" y="336549"/>
                </a:lnTo>
                <a:lnTo>
                  <a:pt x="448765" y="335279"/>
                </a:lnTo>
                <a:close/>
              </a:path>
              <a:path w="1177289" h="1008379">
                <a:moveTo>
                  <a:pt x="477842" y="334009"/>
                </a:moveTo>
                <a:lnTo>
                  <a:pt x="309686" y="334009"/>
                </a:lnTo>
                <a:lnTo>
                  <a:pt x="323371" y="335279"/>
                </a:lnTo>
                <a:lnTo>
                  <a:pt x="463172" y="335279"/>
                </a:lnTo>
                <a:lnTo>
                  <a:pt x="477842" y="334009"/>
                </a:lnTo>
                <a:close/>
              </a:path>
              <a:path w="1177289" h="1008379">
                <a:moveTo>
                  <a:pt x="745344" y="85089"/>
                </a:moveTo>
                <a:lnTo>
                  <a:pt x="393764" y="85089"/>
                </a:lnTo>
                <a:lnTo>
                  <a:pt x="464671" y="86359"/>
                </a:lnTo>
                <a:lnTo>
                  <a:pt x="529645" y="92709"/>
                </a:lnTo>
                <a:lnTo>
                  <a:pt x="586874" y="102869"/>
                </a:lnTo>
                <a:lnTo>
                  <a:pt x="634542" y="115569"/>
                </a:lnTo>
                <a:lnTo>
                  <a:pt x="670837" y="132079"/>
                </a:lnTo>
                <a:lnTo>
                  <a:pt x="702050" y="168909"/>
                </a:lnTo>
                <a:lnTo>
                  <a:pt x="693944" y="187959"/>
                </a:lnTo>
                <a:lnTo>
                  <a:pt x="634542" y="220979"/>
                </a:lnTo>
                <a:lnTo>
                  <a:pt x="586874" y="233679"/>
                </a:lnTo>
                <a:lnTo>
                  <a:pt x="529645" y="243839"/>
                </a:lnTo>
                <a:lnTo>
                  <a:pt x="464671" y="250189"/>
                </a:lnTo>
                <a:lnTo>
                  <a:pt x="393764" y="252729"/>
                </a:lnTo>
                <a:lnTo>
                  <a:pt x="784726" y="252729"/>
                </a:lnTo>
                <a:lnTo>
                  <a:pt x="784726" y="168909"/>
                </a:lnTo>
                <a:lnTo>
                  <a:pt x="778527" y="130809"/>
                </a:lnTo>
                <a:lnTo>
                  <a:pt x="760018" y="99059"/>
                </a:lnTo>
                <a:lnTo>
                  <a:pt x="745344" y="85089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94229" y="771855"/>
            <a:ext cx="4271010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ADDITIONAL</a:t>
            </a:r>
            <a:r>
              <a:rPr dirty="0" spc="-40"/>
              <a:t> </a:t>
            </a:r>
            <a:r>
              <a:rPr dirty="0" spc="-35"/>
              <a:t>SUPPORT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522602" y="2008479"/>
            <a:ext cx="6410960" cy="29679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311785">
              <a:lnSpc>
                <a:spcPct val="120100"/>
              </a:lnSpc>
              <a:spcBef>
                <a:spcPts val="95"/>
              </a:spcBef>
            </a:pPr>
            <a:r>
              <a:rPr dirty="0" sz="2000">
                <a:latin typeface="Gill Sans MT"/>
                <a:cs typeface="Gill Sans MT"/>
              </a:rPr>
              <a:t>Other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financial</a:t>
            </a:r>
            <a:r>
              <a:rPr dirty="0" sz="2000" spc="-6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help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and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support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may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also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be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available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if </a:t>
            </a:r>
            <a:r>
              <a:rPr dirty="0" sz="2000" spc="-25">
                <a:latin typeface="Gill Sans MT"/>
                <a:cs typeface="Gill Sans MT"/>
              </a:rPr>
              <a:t>for </a:t>
            </a:r>
            <a:r>
              <a:rPr dirty="0" sz="2000">
                <a:latin typeface="Gill Sans MT"/>
                <a:cs typeface="Gill Sans MT"/>
              </a:rPr>
              <a:t>those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 spc="-20">
                <a:latin typeface="Gill Sans MT"/>
                <a:cs typeface="Gill Sans MT"/>
              </a:rPr>
              <a:t>who:</a:t>
            </a:r>
            <a:endParaRPr sz="20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148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latin typeface="Gill Sans MT"/>
                <a:cs typeface="Gill Sans MT"/>
              </a:rPr>
              <a:t>have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children</a:t>
            </a:r>
            <a:r>
              <a:rPr dirty="0" sz="2000" spc="-5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or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an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adult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who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depends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on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them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financially</a:t>
            </a:r>
            <a:endParaRPr sz="2000">
              <a:latin typeface="Gill Sans MT"/>
              <a:cs typeface="Gill Sans MT"/>
            </a:endParaRPr>
          </a:p>
          <a:p>
            <a:pPr marL="240665" marR="653415" indent="-228600">
              <a:lnSpc>
                <a:spcPct val="120100"/>
              </a:lnSpc>
              <a:spcBef>
                <a:spcPts val="100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latin typeface="Gill Sans MT"/>
                <a:cs typeface="Gill Sans MT"/>
              </a:rPr>
              <a:t>have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 spc="-15">
                <a:latin typeface="Gill Sans MT"/>
                <a:cs typeface="Gill Sans MT"/>
              </a:rPr>
              <a:t>disability,</a:t>
            </a:r>
            <a:r>
              <a:rPr dirty="0" sz="2000" spc="-2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including</a:t>
            </a:r>
            <a:r>
              <a:rPr dirty="0" sz="2000" spc="-7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long-term</a:t>
            </a:r>
            <a:r>
              <a:rPr dirty="0" sz="2000" spc="-55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health condition,</a:t>
            </a:r>
            <a:r>
              <a:rPr dirty="0" sz="2000" spc="-2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mental-health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condition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or</a:t>
            </a:r>
            <a:r>
              <a:rPr dirty="0" sz="2000" spc="-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specific</a:t>
            </a:r>
            <a:r>
              <a:rPr dirty="0" sz="2000" spc="-10">
                <a:latin typeface="Gill Sans MT"/>
                <a:cs typeface="Gill Sans MT"/>
              </a:rPr>
              <a:t> learning </a:t>
            </a:r>
            <a:r>
              <a:rPr dirty="0" sz="2000">
                <a:latin typeface="Gill Sans MT"/>
                <a:cs typeface="Gill Sans MT"/>
              </a:rPr>
              <a:t>difficulty</a:t>
            </a:r>
            <a:r>
              <a:rPr dirty="0" sz="2000" spc="-5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(including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anxiety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or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dyslexia)</a:t>
            </a:r>
            <a:endParaRPr sz="20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147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 b="1">
                <a:latin typeface="Gill Sans MT"/>
                <a:cs typeface="Gill Sans MT"/>
              </a:rPr>
              <a:t>These</a:t>
            </a:r>
            <a:r>
              <a:rPr dirty="0" sz="2000" spc="-60" b="1">
                <a:latin typeface="Gill Sans MT"/>
                <a:cs typeface="Gill Sans MT"/>
              </a:rPr>
              <a:t> </a:t>
            </a:r>
            <a:r>
              <a:rPr dirty="0" sz="2000" b="1">
                <a:latin typeface="Gill Sans MT"/>
                <a:cs typeface="Gill Sans MT"/>
              </a:rPr>
              <a:t>grants</a:t>
            </a:r>
            <a:r>
              <a:rPr dirty="0" sz="2000" spc="-55" b="1">
                <a:latin typeface="Gill Sans MT"/>
                <a:cs typeface="Gill Sans MT"/>
              </a:rPr>
              <a:t> </a:t>
            </a:r>
            <a:r>
              <a:rPr dirty="0" sz="2000" b="1">
                <a:latin typeface="Gill Sans MT"/>
                <a:cs typeface="Gill Sans MT"/>
              </a:rPr>
              <a:t>or</a:t>
            </a:r>
            <a:r>
              <a:rPr dirty="0" sz="2000" spc="-25" b="1">
                <a:latin typeface="Gill Sans MT"/>
                <a:cs typeface="Gill Sans MT"/>
              </a:rPr>
              <a:t> </a:t>
            </a:r>
            <a:r>
              <a:rPr dirty="0" sz="2000" b="1">
                <a:latin typeface="Gill Sans MT"/>
                <a:cs typeface="Gill Sans MT"/>
              </a:rPr>
              <a:t>allowances</a:t>
            </a:r>
            <a:r>
              <a:rPr dirty="0" sz="2000" spc="-70" b="1">
                <a:latin typeface="Gill Sans MT"/>
                <a:cs typeface="Gill Sans MT"/>
              </a:rPr>
              <a:t> </a:t>
            </a:r>
            <a:r>
              <a:rPr dirty="0" sz="2000" b="1">
                <a:latin typeface="Gill Sans MT"/>
                <a:cs typeface="Gill Sans MT"/>
              </a:rPr>
              <a:t>do</a:t>
            </a:r>
            <a:r>
              <a:rPr dirty="0" sz="2000" spc="-35" b="1">
                <a:latin typeface="Gill Sans MT"/>
                <a:cs typeface="Gill Sans MT"/>
              </a:rPr>
              <a:t> </a:t>
            </a:r>
            <a:r>
              <a:rPr dirty="0" sz="2000" b="1">
                <a:latin typeface="Gill Sans MT"/>
                <a:cs typeface="Gill Sans MT"/>
              </a:rPr>
              <a:t>not</a:t>
            </a:r>
            <a:r>
              <a:rPr dirty="0" sz="2000" spc="-45" b="1">
                <a:latin typeface="Gill Sans MT"/>
                <a:cs typeface="Gill Sans MT"/>
              </a:rPr>
              <a:t> </a:t>
            </a:r>
            <a:r>
              <a:rPr dirty="0" sz="2000" b="1">
                <a:latin typeface="Gill Sans MT"/>
                <a:cs typeface="Gill Sans MT"/>
              </a:rPr>
              <a:t>have</a:t>
            </a:r>
            <a:r>
              <a:rPr dirty="0" sz="2000" spc="-35" b="1">
                <a:latin typeface="Gill Sans MT"/>
                <a:cs typeface="Gill Sans MT"/>
              </a:rPr>
              <a:t> </a:t>
            </a:r>
            <a:r>
              <a:rPr dirty="0" sz="2000" b="1">
                <a:latin typeface="Gill Sans MT"/>
                <a:cs typeface="Gill Sans MT"/>
              </a:rPr>
              <a:t>to</a:t>
            </a:r>
            <a:r>
              <a:rPr dirty="0" sz="2000" spc="-45" b="1">
                <a:latin typeface="Gill Sans MT"/>
                <a:cs typeface="Gill Sans MT"/>
              </a:rPr>
              <a:t> </a:t>
            </a:r>
            <a:r>
              <a:rPr dirty="0" sz="2000" b="1">
                <a:latin typeface="Gill Sans MT"/>
                <a:cs typeface="Gill Sans MT"/>
              </a:rPr>
              <a:t>be</a:t>
            </a:r>
            <a:r>
              <a:rPr dirty="0" sz="2000" spc="-50" b="1">
                <a:latin typeface="Gill Sans MT"/>
                <a:cs typeface="Gill Sans MT"/>
              </a:rPr>
              <a:t> </a:t>
            </a:r>
            <a:r>
              <a:rPr dirty="0" sz="2000" spc="-10" b="1">
                <a:latin typeface="Gill Sans MT"/>
                <a:cs typeface="Gill Sans MT"/>
              </a:rPr>
              <a:t>repaid</a:t>
            </a:r>
            <a:endParaRPr sz="200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8701" y="771855"/>
            <a:ext cx="5862955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BURSARIES</a:t>
            </a:r>
            <a:r>
              <a:rPr dirty="0" spc="-320"/>
              <a:t> </a:t>
            </a:r>
            <a:r>
              <a:rPr dirty="0"/>
              <a:t>AND</a:t>
            </a:r>
            <a:r>
              <a:rPr dirty="0" spc="35"/>
              <a:t> </a:t>
            </a:r>
            <a:r>
              <a:rPr dirty="0" spc="-10"/>
              <a:t>SCHOLARSHIPS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483234" marR="495934" indent="-228600">
              <a:lnSpc>
                <a:spcPct val="120000"/>
              </a:lnSpc>
              <a:spcBef>
                <a:spcPts val="105"/>
              </a:spcBef>
              <a:buClr>
                <a:srgbClr val="B71E42"/>
              </a:buClr>
              <a:buFont typeface="Arial"/>
              <a:buChar char="•"/>
              <a:tabLst>
                <a:tab pos="484505" algn="l"/>
              </a:tabLst>
            </a:pPr>
            <a:r>
              <a:rPr dirty="0"/>
              <a:t>Many</a:t>
            </a:r>
            <a:r>
              <a:rPr dirty="0" spc="-80"/>
              <a:t> </a:t>
            </a:r>
            <a:r>
              <a:rPr dirty="0" spc="-10"/>
              <a:t>universities</a:t>
            </a:r>
            <a:r>
              <a:rPr dirty="0" spc="-100"/>
              <a:t> </a:t>
            </a:r>
            <a:r>
              <a:rPr dirty="0"/>
              <a:t>and</a:t>
            </a:r>
            <a:r>
              <a:rPr dirty="0" spc="-80"/>
              <a:t> </a:t>
            </a:r>
            <a:r>
              <a:rPr dirty="0"/>
              <a:t>colleges</a:t>
            </a:r>
            <a:r>
              <a:rPr dirty="0" spc="-85"/>
              <a:t> </a:t>
            </a:r>
            <a:r>
              <a:rPr dirty="0" spc="-10"/>
              <a:t>offer </a:t>
            </a:r>
            <a:r>
              <a:rPr dirty="0"/>
              <a:t>financial</a:t>
            </a:r>
            <a:r>
              <a:rPr dirty="0" spc="-90"/>
              <a:t> </a:t>
            </a:r>
            <a:r>
              <a:rPr dirty="0"/>
              <a:t>support</a:t>
            </a:r>
            <a:r>
              <a:rPr dirty="0" spc="-100"/>
              <a:t> </a:t>
            </a:r>
            <a:r>
              <a:rPr dirty="0"/>
              <a:t>through</a:t>
            </a:r>
            <a:r>
              <a:rPr dirty="0" spc="-85"/>
              <a:t> </a:t>
            </a:r>
            <a:r>
              <a:rPr dirty="0"/>
              <a:t>bursaries</a:t>
            </a:r>
            <a:r>
              <a:rPr dirty="0" spc="-95"/>
              <a:t> </a:t>
            </a:r>
            <a:r>
              <a:rPr dirty="0" spc="-25"/>
              <a:t>and </a:t>
            </a:r>
            <a:r>
              <a:rPr dirty="0" spc="-10"/>
              <a:t>scholarships</a:t>
            </a:r>
          </a:p>
          <a:p>
            <a:pPr marL="483234" marR="5080" indent="-2286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Font typeface="Arial"/>
              <a:buChar char="•"/>
              <a:tabLst>
                <a:tab pos="484505" algn="l"/>
              </a:tabLst>
            </a:pPr>
            <a:r>
              <a:rPr dirty="0"/>
              <a:t>Each</a:t>
            </a:r>
            <a:r>
              <a:rPr dirty="0" spc="-70"/>
              <a:t> </a:t>
            </a:r>
            <a:r>
              <a:rPr dirty="0"/>
              <a:t>university</a:t>
            </a:r>
            <a:r>
              <a:rPr dirty="0" spc="-75"/>
              <a:t> </a:t>
            </a:r>
            <a:r>
              <a:rPr dirty="0"/>
              <a:t>has</a:t>
            </a:r>
            <a:r>
              <a:rPr dirty="0" spc="-65"/>
              <a:t> </a:t>
            </a:r>
            <a:r>
              <a:rPr dirty="0"/>
              <a:t>its</a:t>
            </a:r>
            <a:r>
              <a:rPr dirty="0" spc="-60"/>
              <a:t> </a:t>
            </a:r>
            <a:r>
              <a:rPr dirty="0"/>
              <a:t>own</a:t>
            </a:r>
            <a:r>
              <a:rPr dirty="0" spc="-80"/>
              <a:t> </a:t>
            </a:r>
            <a:r>
              <a:rPr dirty="0"/>
              <a:t>scheme</a:t>
            </a:r>
            <a:r>
              <a:rPr dirty="0" spc="-55"/>
              <a:t> </a:t>
            </a:r>
            <a:r>
              <a:rPr dirty="0"/>
              <a:t>–</a:t>
            </a:r>
            <a:r>
              <a:rPr dirty="0" spc="-55"/>
              <a:t> </a:t>
            </a:r>
            <a:r>
              <a:rPr dirty="0" spc="-10"/>
              <a:t>their </a:t>
            </a:r>
            <a:r>
              <a:rPr dirty="0"/>
              <a:t>websites</a:t>
            </a:r>
            <a:r>
              <a:rPr dirty="0" spc="-120"/>
              <a:t> </a:t>
            </a:r>
            <a:r>
              <a:rPr dirty="0"/>
              <a:t>will</a:t>
            </a:r>
            <a:r>
              <a:rPr dirty="0" spc="-105"/>
              <a:t> </a:t>
            </a:r>
            <a:r>
              <a:rPr dirty="0"/>
              <a:t>give</a:t>
            </a:r>
            <a:r>
              <a:rPr dirty="0" spc="-110"/>
              <a:t> </a:t>
            </a:r>
            <a:r>
              <a:rPr dirty="0"/>
              <a:t>you</a:t>
            </a:r>
            <a:r>
              <a:rPr dirty="0" spc="-95"/>
              <a:t> </a:t>
            </a:r>
            <a:r>
              <a:rPr dirty="0"/>
              <a:t>information</a:t>
            </a:r>
            <a:r>
              <a:rPr dirty="0" spc="-75"/>
              <a:t> </a:t>
            </a:r>
            <a:r>
              <a:rPr dirty="0"/>
              <a:t>on</a:t>
            </a:r>
            <a:r>
              <a:rPr dirty="0" spc="-100"/>
              <a:t> </a:t>
            </a:r>
            <a:r>
              <a:rPr dirty="0" spc="-20"/>
              <a:t>this </a:t>
            </a:r>
            <a:r>
              <a:rPr dirty="0"/>
              <a:t>as</a:t>
            </a:r>
            <a:r>
              <a:rPr dirty="0" spc="-55"/>
              <a:t> </a:t>
            </a:r>
            <a:r>
              <a:rPr dirty="0"/>
              <a:t>well</a:t>
            </a:r>
            <a:r>
              <a:rPr dirty="0" spc="-50"/>
              <a:t> </a:t>
            </a:r>
            <a:r>
              <a:rPr dirty="0"/>
              <a:t>as</a:t>
            </a:r>
            <a:r>
              <a:rPr dirty="0" spc="-50"/>
              <a:t> </a:t>
            </a:r>
            <a:r>
              <a:rPr dirty="0"/>
              <a:t>how</a:t>
            </a:r>
            <a:r>
              <a:rPr dirty="0" spc="-55"/>
              <a:t> </a:t>
            </a:r>
            <a:r>
              <a:rPr dirty="0"/>
              <a:t>to</a:t>
            </a:r>
            <a:r>
              <a:rPr dirty="0" spc="-55"/>
              <a:t> </a:t>
            </a:r>
            <a:r>
              <a:rPr dirty="0" spc="-10"/>
              <a:t>apply</a:t>
            </a:r>
          </a:p>
        </p:txBody>
      </p:sp>
      <p:sp>
        <p:nvSpPr>
          <p:cNvPr id="4" name="object 4" descr=""/>
          <p:cNvSpPr/>
          <p:nvPr/>
        </p:nvSpPr>
        <p:spPr>
          <a:xfrm>
            <a:off x="4042846" y="5299843"/>
            <a:ext cx="1377315" cy="1285875"/>
          </a:xfrm>
          <a:custGeom>
            <a:avLst/>
            <a:gdLst/>
            <a:ahLst/>
            <a:cxnLst/>
            <a:rect l="l" t="t" r="r" b="b"/>
            <a:pathLst>
              <a:path w="1377314" h="1285875">
                <a:moveTo>
                  <a:pt x="808170" y="0"/>
                </a:moveTo>
                <a:lnTo>
                  <a:pt x="116374" y="242624"/>
                </a:lnTo>
                <a:lnTo>
                  <a:pt x="83866" y="268242"/>
                </a:lnTo>
                <a:lnTo>
                  <a:pt x="63849" y="303952"/>
                </a:lnTo>
                <a:lnTo>
                  <a:pt x="53297" y="346261"/>
                </a:lnTo>
                <a:lnTo>
                  <a:pt x="49185" y="391675"/>
                </a:lnTo>
                <a:lnTo>
                  <a:pt x="48487" y="436701"/>
                </a:lnTo>
                <a:lnTo>
                  <a:pt x="49068" y="454871"/>
                </a:lnTo>
                <a:lnTo>
                  <a:pt x="50710" y="472889"/>
                </a:lnTo>
                <a:lnTo>
                  <a:pt x="53260" y="490603"/>
                </a:lnTo>
                <a:lnTo>
                  <a:pt x="56569" y="507863"/>
                </a:lnTo>
                <a:lnTo>
                  <a:pt x="24547" y="542408"/>
                </a:lnTo>
                <a:lnTo>
                  <a:pt x="7677" y="588931"/>
                </a:lnTo>
                <a:lnTo>
                  <a:pt x="1111" y="641822"/>
                </a:lnTo>
                <a:lnTo>
                  <a:pt x="0" y="695471"/>
                </a:lnTo>
                <a:lnTo>
                  <a:pt x="2576" y="736789"/>
                </a:lnTo>
                <a:lnTo>
                  <a:pt x="10910" y="774922"/>
                </a:lnTo>
                <a:lnTo>
                  <a:pt x="25910" y="808507"/>
                </a:lnTo>
                <a:lnTo>
                  <a:pt x="48487" y="836178"/>
                </a:lnTo>
                <a:lnTo>
                  <a:pt x="44573" y="858012"/>
                </a:lnTo>
                <a:lnTo>
                  <a:pt x="43840" y="882271"/>
                </a:lnTo>
                <a:lnTo>
                  <a:pt x="44623" y="908957"/>
                </a:lnTo>
                <a:lnTo>
                  <a:pt x="45255" y="938069"/>
                </a:lnTo>
                <a:lnTo>
                  <a:pt x="49295" y="990859"/>
                </a:lnTo>
                <a:lnTo>
                  <a:pt x="63034" y="1037736"/>
                </a:lnTo>
                <a:lnTo>
                  <a:pt x="88896" y="1075212"/>
                </a:lnTo>
                <a:lnTo>
                  <a:pt x="129305" y="1099800"/>
                </a:lnTo>
                <a:lnTo>
                  <a:pt x="578649" y="1285791"/>
                </a:lnTo>
                <a:lnTo>
                  <a:pt x="832035" y="1180666"/>
                </a:lnTo>
                <a:lnTo>
                  <a:pt x="581881" y="1180666"/>
                </a:lnTo>
                <a:lnTo>
                  <a:pt x="130921" y="1002761"/>
                </a:lnTo>
                <a:lnTo>
                  <a:pt x="130921" y="876611"/>
                </a:lnTo>
                <a:lnTo>
                  <a:pt x="381396" y="876611"/>
                </a:lnTo>
                <a:lnTo>
                  <a:pt x="87280" y="760164"/>
                </a:lnTo>
                <a:lnTo>
                  <a:pt x="87279" y="614606"/>
                </a:lnTo>
                <a:lnTo>
                  <a:pt x="421716" y="614606"/>
                </a:lnTo>
                <a:lnTo>
                  <a:pt x="135770" y="501394"/>
                </a:lnTo>
                <a:lnTo>
                  <a:pt x="135770" y="355836"/>
                </a:lnTo>
                <a:lnTo>
                  <a:pt x="1021738" y="355836"/>
                </a:lnTo>
                <a:lnTo>
                  <a:pt x="1230036" y="271735"/>
                </a:lnTo>
                <a:lnTo>
                  <a:pt x="1293074" y="271735"/>
                </a:lnTo>
                <a:lnTo>
                  <a:pt x="1293074" y="245858"/>
                </a:lnTo>
                <a:lnTo>
                  <a:pt x="1377123" y="210277"/>
                </a:lnTo>
                <a:lnTo>
                  <a:pt x="808170" y="0"/>
                </a:lnTo>
                <a:close/>
              </a:path>
              <a:path w="1377314" h="1285875">
                <a:moveTo>
                  <a:pt x="1289841" y="766633"/>
                </a:moveTo>
                <a:lnTo>
                  <a:pt x="1228420" y="766633"/>
                </a:lnTo>
                <a:lnTo>
                  <a:pt x="1226803" y="913809"/>
                </a:lnTo>
                <a:lnTo>
                  <a:pt x="581881" y="1180666"/>
                </a:lnTo>
                <a:lnTo>
                  <a:pt x="832035" y="1180666"/>
                </a:lnTo>
                <a:lnTo>
                  <a:pt x="1373891" y="955859"/>
                </a:lnTo>
                <a:lnTo>
                  <a:pt x="1289841" y="925130"/>
                </a:lnTo>
                <a:lnTo>
                  <a:pt x="1289841" y="766633"/>
                </a:lnTo>
                <a:close/>
              </a:path>
              <a:path w="1377314" h="1285875">
                <a:moveTo>
                  <a:pt x="381396" y="876611"/>
                </a:moveTo>
                <a:lnTo>
                  <a:pt x="130921" y="876611"/>
                </a:lnTo>
                <a:lnTo>
                  <a:pt x="533391" y="1041577"/>
                </a:lnTo>
                <a:lnTo>
                  <a:pt x="795049" y="938069"/>
                </a:lnTo>
                <a:lnTo>
                  <a:pt x="536624" y="938069"/>
                </a:lnTo>
                <a:lnTo>
                  <a:pt x="381396" y="876611"/>
                </a:lnTo>
                <a:close/>
              </a:path>
              <a:path w="1377314" h="1285875">
                <a:moveTo>
                  <a:pt x="1244583" y="533740"/>
                </a:moveTo>
                <a:lnTo>
                  <a:pt x="1183162" y="533740"/>
                </a:lnTo>
                <a:lnTo>
                  <a:pt x="1183162" y="671212"/>
                </a:lnTo>
                <a:lnTo>
                  <a:pt x="1181546" y="671212"/>
                </a:lnTo>
                <a:lnTo>
                  <a:pt x="536624" y="938069"/>
                </a:lnTo>
                <a:lnTo>
                  <a:pt x="795049" y="938069"/>
                </a:lnTo>
                <a:lnTo>
                  <a:pt x="1228420" y="766633"/>
                </a:lnTo>
                <a:lnTo>
                  <a:pt x="1289841" y="766633"/>
                </a:lnTo>
                <a:lnTo>
                  <a:pt x="1289841" y="747226"/>
                </a:lnTo>
                <a:lnTo>
                  <a:pt x="1373891" y="711645"/>
                </a:lnTo>
                <a:lnTo>
                  <a:pt x="1244583" y="663125"/>
                </a:lnTo>
                <a:lnTo>
                  <a:pt x="1244583" y="533740"/>
                </a:lnTo>
                <a:close/>
              </a:path>
              <a:path w="1377314" h="1285875">
                <a:moveTo>
                  <a:pt x="421716" y="614606"/>
                </a:moveTo>
                <a:lnTo>
                  <a:pt x="87279" y="614606"/>
                </a:lnTo>
                <a:lnTo>
                  <a:pt x="549554" y="798980"/>
                </a:lnTo>
                <a:lnTo>
                  <a:pt x="835451" y="679298"/>
                </a:lnTo>
                <a:lnTo>
                  <a:pt x="585114" y="679298"/>
                </a:lnTo>
                <a:lnTo>
                  <a:pt x="421716" y="614606"/>
                </a:lnTo>
                <a:close/>
              </a:path>
              <a:path w="1377314" h="1285875">
                <a:moveTo>
                  <a:pt x="1293074" y="271735"/>
                </a:moveTo>
                <a:lnTo>
                  <a:pt x="1230036" y="271735"/>
                </a:lnTo>
                <a:lnTo>
                  <a:pt x="1230036" y="410824"/>
                </a:lnTo>
                <a:lnTo>
                  <a:pt x="585114" y="679298"/>
                </a:lnTo>
                <a:lnTo>
                  <a:pt x="835451" y="679298"/>
                </a:lnTo>
                <a:lnTo>
                  <a:pt x="1183162" y="533740"/>
                </a:lnTo>
                <a:lnTo>
                  <a:pt x="1244583" y="533740"/>
                </a:lnTo>
                <a:lnTo>
                  <a:pt x="1244583" y="507863"/>
                </a:lnTo>
                <a:lnTo>
                  <a:pt x="1377124" y="452874"/>
                </a:lnTo>
                <a:lnTo>
                  <a:pt x="1293074" y="422145"/>
                </a:lnTo>
                <a:lnTo>
                  <a:pt x="1293074" y="271735"/>
                </a:lnTo>
                <a:close/>
              </a:path>
              <a:path w="1377314" h="1285875">
                <a:moveTo>
                  <a:pt x="1021738" y="355836"/>
                </a:moveTo>
                <a:lnTo>
                  <a:pt x="135770" y="355836"/>
                </a:lnTo>
                <a:lnTo>
                  <a:pt x="585114" y="532123"/>
                </a:lnTo>
                <a:lnTo>
                  <a:pt x="1021738" y="355836"/>
                </a:lnTo>
                <a:close/>
              </a:path>
            </a:pathLst>
          </a:custGeom>
          <a:solidFill>
            <a:srgbClr val="B71E42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8701" y="771855"/>
            <a:ext cx="5862955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BURSARIES</a:t>
            </a:r>
            <a:r>
              <a:rPr dirty="0" spc="-320"/>
              <a:t> </a:t>
            </a:r>
            <a:r>
              <a:rPr dirty="0"/>
              <a:t>AND</a:t>
            </a:r>
            <a:r>
              <a:rPr dirty="0" spc="35"/>
              <a:t> </a:t>
            </a:r>
            <a:r>
              <a:rPr dirty="0" spc="-10"/>
              <a:t>SCHOLARSHIPS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522602" y="2046224"/>
            <a:ext cx="6259195" cy="30930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latin typeface="Gill Sans MT"/>
                <a:cs typeface="Gill Sans MT"/>
              </a:rPr>
              <a:t>Students</a:t>
            </a:r>
            <a:r>
              <a:rPr dirty="0" sz="2000" spc="-6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are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more</a:t>
            </a:r>
            <a:r>
              <a:rPr dirty="0" sz="2000" spc="-5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likely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to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get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help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 spc="-25">
                <a:latin typeface="Gill Sans MT"/>
                <a:cs typeface="Gill Sans MT"/>
              </a:rPr>
              <a:t>if:</a:t>
            </a:r>
            <a:endParaRPr sz="20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125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700">
                <a:latin typeface="Gill Sans MT"/>
                <a:cs typeface="Gill Sans MT"/>
              </a:rPr>
              <a:t>The</a:t>
            </a:r>
            <a:r>
              <a:rPr dirty="0" sz="1700" spc="-15">
                <a:latin typeface="Gill Sans MT"/>
                <a:cs typeface="Gill Sans MT"/>
              </a:rPr>
              <a:t> </a:t>
            </a:r>
            <a:r>
              <a:rPr dirty="0" sz="1700">
                <a:latin typeface="Gill Sans MT"/>
                <a:cs typeface="Gill Sans MT"/>
              </a:rPr>
              <a:t>family</a:t>
            </a:r>
            <a:r>
              <a:rPr dirty="0" sz="1700" spc="-15">
                <a:latin typeface="Gill Sans MT"/>
                <a:cs typeface="Gill Sans MT"/>
              </a:rPr>
              <a:t> </a:t>
            </a:r>
            <a:r>
              <a:rPr dirty="0" sz="1700">
                <a:latin typeface="Gill Sans MT"/>
                <a:cs typeface="Gill Sans MT"/>
              </a:rPr>
              <a:t>has</a:t>
            </a:r>
            <a:r>
              <a:rPr dirty="0" sz="1700" spc="-20">
                <a:latin typeface="Gill Sans MT"/>
                <a:cs typeface="Gill Sans MT"/>
              </a:rPr>
              <a:t> </a:t>
            </a:r>
            <a:r>
              <a:rPr dirty="0" sz="1700">
                <a:latin typeface="Gill Sans MT"/>
                <a:cs typeface="Gill Sans MT"/>
              </a:rPr>
              <a:t>a</a:t>
            </a:r>
            <a:r>
              <a:rPr dirty="0" sz="1700" spc="-10">
                <a:latin typeface="Gill Sans MT"/>
                <a:cs typeface="Gill Sans MT"/>
              </a:rPr>
              <a:t> </a:t>
            </a:r>
            <a:r>
              <a:rPr dirty="0" sz="1700">
                <a:latin typeface="Gill Sans MT"/>
                <a:cs typeface="Gill Sans MT"/>
              </a:rPr>
              <a:t>low</a:t>
            </a:r>
            <a:r>
              <a:rPr dirty="0" sz="1700" spc="-10">
                <a:latin typeface="Gill Sans MT"/>
                <a:cs typeface="Gill Sans MT"/>
              </a:rPr>
              <a:t> income</a:t>
            </a:r>
            <a:endParaRPr sz="17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119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700">
                <a:latin typeface="Gill Sans MT"/>
                <a:cs typeface="Gill Sans MT"/>
              </a:rPr>
              <a:t>They</a:t>
            </a:r>
            <a:r>
              <a:rPr dirty="0" sz="1700" spc="-30">
                <a:latin typeface="Gill Sans MT"/>
                <a:cs typeface="Gill Sans MT"/>
              </a:rPr>
              <a:t> </a:t>
            </a:r>
            <a:r>
              <a:rPr dirty="0" sz="1700">
                <a:latin typeface="Gill Sans MT"/>
                <a:cs typeface="Gill Sans MT"/>
              </a:rPr>
              <a:t>are</a:t>
            </a:r>
            <a:r>
              <a:rPr dirty="0" sz="1700" spc="-15">
                <a:latin typeface="Gill Sans MT"/>
                <a:cs typeface="Gill Sans MT"/>
              </a:rPr>
              <a:t> </a:t>
            </a:r>
            <a:r>
              <a:rPr dirty="0" sz="1700">
                <a:latin typeface="Gill Sans MT"/>
                <a:cs typeface="Gill Sans MT"/>
              </a:rPr>
              <a:t>the</a:t>
            </a:r>
            <a:r>
              <a:rPr dirty="0" sz="1700" spc="-20">
                <a:latin typeface="Gill Sans MT"/>
                <a:cs typeface="Gill Sans MT"/>
              </a:rPr>
              <a:t> </a:t>
            </a:r>
            <a:r>
              <a:rPr dirty="0" sz="1700">
                <a:latin typeface="Gill Sans MT"/>
                <a:cs typeface="Gill Sans MT"/>
              </a:rPr>
              <a:t>first</a:t>
            </a:r>
            <a:r>
              <a:rPr dirty="0" sz="1700" spc="-15">
                <a:latin typeface="Gill Sans MT"/>
                <a:cs typeface="Gill Sans MT"/>
              </a:rPr>
              <a:t> </a:t>
            </a:r>
            <a:r>
              <a:rPr dirty="0" sz="1700">
                <a:latin typeface="Gill Sans MT"/>
                <a:cs typeface="Gill Sans MT"/>
              </a:rPr>
              <a:t>person</a:t>
            </a:r>
            <a:r>
              <a:rPr dirty="0" sz="1700" spc="-35">
                <a:latin typeface="Gill Sans MT"/>
                <a:cs typeface="Gill Sans MT"/>
              </a:rPr>
              <a:t> </a:t>
            </a:r>
            <a:r>
              <a:rPr dirty="0" sz="1700">
                <a:latin typeface="Gill Sans MT"/>
                <a:cs typeface="Gill Sans MT"/>
              </a:rPr>
              <a:t>in</a:t>
            </a:r>
            <a:r>
              <a:rPr dirty="0" sz="1700" spc="-10">
                <a:latin typeface="Gill Sans MT"/>
                <a:cs typeface="Gill Sans MT"/>
              </a:rPr>
              <a:t> </a:t>
            </a:r>
            <a:r>
              <a:rPr dirty="0" sz="1700">
                <a:latin typeface="Gill Sans MT"/>
                <a:cs typeface="Gill Sans MT"/>
              </a:rPr>
              <a:t>their</a:t>
            </a:r>
            <a:r>
              <a:rPr dirty="0" sz="1700" spc="-25">
                <a:latin typeface="Gill Sans MT"/>
                <a:cs typeface="Gill Sans MT"/>
              </a:rPr>
              <a:t> </a:t>
            </a:r>
            <a:r>
              <a:rPr dirty="0" sz="1700">
                <a:latin typeface="Gill Sans MT"/>
                <a:cs typeface="Gill Sans MT"/>
              </a:rPr>
              <a:t>family</a:t>
            </a:r>
            <a:r>
              <a:rPr dirty="0" sz="1700" spc="-5">
                <a:latin typeface="Gill Sans MT"/>
                <a:cs typeface="Gill Sans MT"/>
              </a:rPr>
              <a:t> </a:t>
            </a:r>
            <a:r>
              <a:rPr dirty="0" sz="1700">
                <a:latin typeface="Gill Sans MT"/>
                <a:cs typeface="Gill Sans MT"/>
              </a:rPr>
              <a:t>to</a:t>
            </a:r>
            <a:r>
              <a:rPr dirty="0" sz="1700" spc="-20">
                <a:latin typeface="Gill Sans MT"/>
                <a:cs typeface="Gill Sans MT"/>
              </a:rPr>
              <a:t> </a:t>
            </a:r>
            <a:r>
              <a:rPr dirty="0" sz="1700">
                <a:latin typeface="Gill Sans MT"/>
                <a:cs typeface="Gill Sans MT"/>
              </a:rPr>
              <a:t>go</a:t>
            </a:r>
            <a:r>
              <a:rPr dirty="0" sz="1700" spc="-20">
                <a:latin typeface="Gill Sans MT"/>
                <a:cs typeface="Gill Sans MT"/>
              </a:rPr>
              <a:t> </a:t>
            </a:r>
            <a:r>
              <a:rPr dirty="0" sz="1700">
                <a:latin typeface="Gill Sans MT"/>
                <a:cs typeface="Gill Sans MT"/>
              </a:rPr>
              <a:t>to</a:t>
            </a:r>
            <a:r>
              <a:rPr dirty="0" sz="1700" spc="-10">
                <a:latin typeface="Gill Sans MT"/>
                <a:cs typeface="Gill Sans MT"/>
              </a:rPr>
              <a:t> university</a:t>
            </a:r>
            <a:endParaRPr sz="17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120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700">
                <a:latin typeface="Gill Sans MT"/>
                <a:cs typeface="Gill Sans MT"/>
              </a:rPr>
              <a:t>They</a:t>
            </a:r>
            <a:r>
              <a:rPr dirty="0" sz="1700" spc="-25">
                <a:latin typeface="Gill Sans MT"/>
                <a:cs typeface="Gill Sans MT"/>
              </a:rPr>
              <a:t> </a:t>
            </a:r>
            <a:r>
              <a:rPr dirty="0" sz="1700">
                <a:latin typeface="Gill Sans MT"/>
                <a:cs typeface="Gill Sans MT"/>
              </a:rPr>
              <a:t>are</a:t>
            </a:r>
            <a:r>
              <a:rPr dirty="0" sz="1700" spc="-20">
                <a:latin typeface="Gill Sans MT"/>
                <a:cs typeface="Gill Sans MT"/>
              </a:rPr>
              <a:t> </a:t>
            </a:r>
            <a:r>
              <a:rPr dirty="0" sz="1700">
                <a:latin typeface="Gill Sans MT"/>
                <a:cs typeface="Gill Sans MT"/>
              </a:rPr>
              <a:t>studying</a:t>
            </a:r>
            <a:r>
              <a:rPr dirty="0" sz="1700" spc="-30">
                <a:latin typeface="Gill Sans MT"/>
                <a:cs typeface="Gill Sans MT"/>
              </a:rPr>
              <a:t> </a:t>
            </a:r>
            <a:r>
              <a:rPr dirty="0" sz="1700">
                <a:latin typeface="Gill Sans MT"/>
                <a:cs typeface="Gill Sans MT"/>
              </a:rPr>
              <a:t>a</a:t>
            </a:r>
            <a:r>
              <a:rPr dirty="0" sz="1700" spc="-10">
                <a:latin typeface="Gill Sans MT"/>
                <a:cs typeface="Gill Sans MT"/>
              </a:rPr>
              <a:t> </a:t>
            </a:r>
            <a:r>
              <a:rPr dirty="0" sz="1700">
                <a:latin typeface="Gill Sans MT"/>
                <a:cs typeface="Gill Sans MT"/>
              </a:rPr>
              <a:t>particular</a:t>
            </a:r>
            <a:r>
              <a:rPr dirty="0" sz="1700" spc="-10">
                <a:latin typeface="Gill Sans MT"/>
                <a:cs typeface="Gill Sans MT"/>
              </a:rPr>
              <a:t> </a:t>
            </a:r>
            <a:r>
              <a:rPr dirty="0" sz="1700">
                <a:latin typeface="Gill Sans MT"/>
                <a:cs typeface="Gill Sans MT"/>
              </a:rPr>
              <a:t>subject</a:t>
            </a:r>
            <a:r>
              <a:rPr dirty="0" sz="1700" spc="-35">
                <a:latin typeface="Gill Sans MT"/>
                <a:cs typeface="Gill Sans MT"/>
              </a:rPr>
              <a:t> </a:t>
            </a:r>
            <a:r>
              <a:rPr dirty="0" sz="1700">
                <a:latin typeface="Gill Sans MT"/>
                <a:cs typeface="Gill Sans MT"/>
              </a:rPr>
              <a:t>(depending</a:t>
            </a:r>
            <a:r>
              <a:rPr dirty="0" sz="1700" spc="-30">
                <a:latin typeface="Gill Sans MT"/>
                <a:cs typeface="Gill Sans MT"/>
              </a:rPr>
              <a:t> </a:t>
            </a:r>
            <a:r>
              <a:rPr dirty="0" sz="1700">
                <a:latin typeface="Gill Sans MT"/>
                <a:cs typeface="Gill Sans MT"/>
              </a:rPr>
              <a:t>on</a:t>
            </a:r>
            <a:r>
              <a:rPr dirty="0" sz="1700" spc="-10">
                <a:latin typeface="Gill Sans MT"/>
                <a:cs typeface="Gill Sans MT"/>
              </a:rPr>
              <a:t> university)</a:t>
            </a:r>
            <a:endParaRPr sz="17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121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700">
                <a:latin typeface="Gill Sans MT"/>
                <a:cs typeface="Gill Sans MT"/>
              </a:rPr>
              <a:t>They</a:t>
            </a:r>
            <a:r>
              <a:rPr dirty="0" sz="1700" spc="-20">
                <a:latin typeface="Gill Sans MT"/>
                <a:cs typeface="Gill Sans MT"/>
              </a:rPr>
              <a:t> </a:t>
            </a:r>
            <a:r>
              <a:rPr dirty="0" sz="1700">
                <a:latin typeface="Gill Sans MT"/>
                <a:cs typeface="Gill Sans MT"/>
              </a:rPr>
              <a:t>get</a:t>
            </a:r>
            <a:r>
              <a:rPr dirty="0" sz="1700" spc="-25">
                <a:latin typeface="Gill Sans MT"/>
                <a:cs typeface="Gill Sans MT"/>
              </a:rPr>
              <a:t> </a:t>
            </a:r>
            <a:r>
              <a:rPr dirty="0" sz="1700">
                <a:latin typeface="Gill Sans MT"/>
                <a:cs typeface="Gill Sans MT"/>
              </a:rPr>
              <a:t>good</a:t>
            </a:r>
            <a:r>
              <a:rPr dirty="0" sz="1700" spc="-20">
                <a:latin typeface="Gill Sans MT"/>
                <a:cs typeface="Gill Sans MT"/>
              </a:rPr>
              <a:t> </a:t>
            </a:r>
            <a:r>
              <a:rPr dirty="0" sz="1700">
                <a:latin typeface="Gill Sans MT"/>
                <a:cs typeface="Gill Sans MT"/>
              </a:rPr>
              <a:t>grades</a:t>
            </a:r>
            <a:r>
              <a:rPr dirty="0" sz="1700" spc="-25">
                <a:latin typeface="Gill Sans MT"/>
                <a:cs typeface="Gill Sans MT"/>
              </a:rPr>
              <a:t> </a:t>
            </a:r>
            <a:r>
              <a:rPr dirty="0" sz="1700">
                <a:latin typeface="Gill Sans MT"/>
                <a:cs typeface="Gill Sans MT"/>
              </a:rPr>
              <a:t>at</a:t>
            </a:r>
            <a:r>
              <a:rPr dirty="0" sz="1700" spc="-5">
                <a:latin typeface="Gill Sans MT"/>
                <a:cs typeface="Gill Sans MT"/>
              </a:rPr>
              <a:t> </a:t>
            </a:r>
            <a:r>
              <a:rPr dirty="0" sz="1700" spc="-10">
                <a:latin typeface="Gill Sans MT"/>
                <a:cs typeface="Gill Sans MT"/>
              </a:rPr>
              <a:t>school/college</a:t>
            </a:r>
            <a:endParaRPr sz="17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120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700">
                <a:latin typeface="Gill Sans MT"/>
                <a:cs typeface="Gill Sans MT"/>
              </a:rPr>
              <a:t>They</a:t>
            </a:r>
            <a:r>
              <a:rPr dirty="0" sz="1700" spc="-25">
                <a:latin typeface="Gill Sans MT"/>
                <a:cs typeface="Gill Sans MT"/>
              </a:rPr>
              <a:t> </a:t>
            </a:r>
            <a:r>
              <a:rPr dirty="0" sz="1700">
                <a:latin typeface="Gill Sans MT"/>
                <a:cs typeface="Gill Sans MT"/>
              </a:rPr>
              <a:t>study</a:t>
            </a:r>
            <a:r>
              <a:rPr dirty="0" sz="1700" spc="-25">
                <a:latin typeface="Gill Sans MT"/>
                <a:cs typeface="Gill Sans MT"/>
              </a:rPr>
              <a:t> </a:t>
            </a:r>
            <a:r>
              <a:rPr dirty="0" sz="1700" spc="-10">
                <a:latin typeface="Gill Sans MT"/>
                <a:cs typeface="Gill Sans MT"/>
              </a:rPr>
              <a:t>locally</a:t>
            </a:r>
            <a:endParaRPr sz="17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1195"/>
              </a:spcBef>
            </a:pPr>
            <a:r>
              <a:rPr dirty="0" sz="1700" b="1">
                <a:latin typeface="Gill Sans MT"/>
                <a:cs typeface="Gill Sans MT"/>
              </a:rPr>
              <a:t>Research</a:t>
            </a:r>
            <a:r>
              <a:rPr dirty="0" sz="1700" spc="-40" b="1">
                <a:latin typeface="Gill Sans MT"/>
                <a:cs typeface="Gill Sans MT"/>
              </a:rPr>
              <a:t> </a:t>
            </a:r>
            <a:r>
              <a:rPr dirty="0" sz="1700" b="1">
                <a:latin typeface="Gill Sans MT"/>
                <a:cs typeface="Gill Sans MT"/>
              </a:rPr>
              <a:t>on</a:t>
            </a:r>
            <a:r>
              <a:rPr dirty="0" sz="1700" spc="-25" b="1">
                <a:latin typeface="Gill Sans MT"/>
                <a:cs typeface="Gill Sans MT"/>
              </a:rPr>
              <a:t> </a:t>
            </a:r>
            <a:r>
              <a:rPr dirty="0" sz="1700" spc="-10" b="1">
                <a:latin typeface="Gill Sans MT"/>
                <a:cs typeface="Gill Sans MT"/>
              </a:rPr>
              <a:t>university/college</a:t>
            </a:r>
            <a:r>
              <a:rPr dirty="0" sz="1700" spc="-20" b="1">
                <a:latin typeface="Gill Sans MT"/>
                <a:cs typeface="Gill Sans MT"/>
              </a:rPr>
              <a:t> </a:t>
            </a:r>
            <a:r>
              <a:rPr dirty="0" sz="1700" b="1">
                <a:latin typeface="Gill Sans MT"/>
                <a:cs typeface="Gill Sans MT"/>
              </a:rPr>
              <a:t>websites</a:t>
            </a:r>
            <a:r>
              <a:rPr dirty="0" sz="1700" spc="-45" b="1">
                <a:latin typeface="Gill Sans MT"/>
                <a:cs typeface="Gill Sans MT"/>
              </a:rPr>
              <a:t> </a:t>
            </a:r>
            <a:r>
              <a:rPr dirty="0" sz="1700" b="1">
                <a:latin typeface="Gill Sans MT"/>
                <a:cs typeface="Gill Sans MT"/>
              </a:rPr>
              <a:t>to</a:t>
            </a:r>
            <a:r>
              <a:rPr dirty="0" sz="1700" spc="-5" b="1">
                <a:latin typeface="Gill Sans MT"/>
                <a:cs typeface="Gill Sans MT"/>
              </a:rPr>
              <a:t> </a:t>
            </a:r>
            <a:r>
              <a:rPr dirty="0" sz="1700" b="1">
                <a:latin typeface="Gill Sans MT"/>
                <a:cs typeface="Gill Sans MT"/>
              </a:rPr>
              <a:t>find</a:t>
            </a:r>
            <a:r>
              <a:rPr dirty="0" sz="1700" spc="-40" b="1">
                <a:latin typeface="Gill Sans MT"/>
                <a:cs typeface="Gill Sans MT"/>
              </a:rPr>
              <a:t> </a:t>
            </a:r>
            <a:r>
              <a:rPr dirty="0" sz="1700" b="1">
                <a:latin typeface="Gill Sans MT"/>
                <a:cs typeface="Gill Sans MT"/>
              </a:rPr>
              <a:t>information</a:t>
            </a:r>
            <a:r>
              <a:rPr dirty="0" sz="1700" spc="-25" b="1">
                <a:latin typeface="Gill Sans MT"/>
                <a:cs typeface="Gill Sans MT"/>
              </a:rPr>
              <a:t> on</a:t>
            </a:r>
            <a:endParaRPr sz="17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dirty="0" sz="1700" b="1">
                <a:latin typeface="Gill Sans MT"/>
                <a:cs typeface="Gill Sans MT"/>
              </a:rPr>
              <a:t>this</a:t>
            </a:r>
            <a:r>
              <a:rPr dirty="0" sz="1700" spc="-40" b="1">
                <a:latin typeface="Gill Sans MT"/>
                <a:cs typeface="Gill Sans MT"/>
              </a:rPr>
              <a:t> </a:t>
            </a:r>
            <a:r>
              <a:rPr dirty="0" sz="1700" b="1">
                <a:latin typeface="Gill Sans MT"/>
                <a:cs typeface="Gill Sans MT"/>
              </a:rPr>
              <a:t>as</a:t>
            </a:r>
            <a:r>
              <a:rPr dirty="0" sz="1700" spc="-25" b="1">
                <a:latin typeface="Gill Sans MT"/>
                <a:cs typeface="Gill Sans MT"/>
              </a:rPr>
              <a:t> </a:t>
            </a:r>
            <a:r>
              <a:rPr dirty="0" sz="1700" b="1">
                <a:latin typeface="Gill Sans MT"/>
                <a:cs typeface="Gill Sans MT"/>
              </a:rPr>
              <a:t>well</a:t>
            </a:r>
            <a:r>
              <a:rPr dirty="0" sz="1700" spc="-30" b="1">
                <a:latin typeface="Gill Sans MT"/>
                <a:cs typeface="Gill Sans MT"/>
              </a:rPr>
              <a:t> </a:t>
            </a:r>
            <a:r>
              <a:rPr dirty="0" sz="1700" b="1">
                <a:latin typeface="Gill Sans MT"/>
                <a:cs typeface="Gill Sans MT"/>
              </a:rPr>
              <a:t>as</a:t>
            </a:r>
            <a:r>
              <a:rPr dirty="0" sz="1700" spc="-25" b="1">
                <a:latin typeface="Gill Sans MT"/>
                <a:cs typeface="Gill Sans MT"/>
              </a:rPr>
              <a:t> </a:t>
            </a:r>
            <a:r>
              <a:rPr dirty="0" sz="1700" b="1">
                <a:latin typeface="Gill Sans MT"/>
                <a:cs typeface="Gill Sans MT"/>
              </a:rPr>
              <a:t>how</a:t>
            </a:r>
            <a:r>
              <a:rPr dirty="0" sz="1700" spc="-30" b="1">
                <a:latin typeface="Gill Sans MT"/>
                <a:cs typeface="Gill Sans MT"/>
              </a:rPr>
              <a:t> </a:t>
            </a:r>
            <a:r>
              <a:rPr dirty="0" sz="1700" b="1">
                <a:latin typeface="Gill Sans MT"/>
                <a:cs typeface="Gill Sans MT"/>
              </a:rPr>
              <a:t>to</a:t>
            </a:r>
            <a:r>
              <a:rPr dirty="0" sz="1700" spc="-30" b="1">
                <a:latin typeface="Gill Sans MT"/>
                <a:cs typeface="Gill Sans MT"/>
              </a:rPr>
              <a:t> </a:t>
            </a:r>
            <a:r>
              <a:rPr dirty="0" sz="1700" spc="-20" b="1">
                <a:latin typeface="Gill Sans MT"/>
                <a:cs typeface="Gill Sans MT"/>
              </a:rPr>
              <a:t>apply</a:t>
            </a:r>
            <a:endParaRPr sz="1700">
              <a:latin typeface="Gill Sans MT"/>
              <a:cs typeface="Gill Sans MT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3835484" y="5249437"/>
            <a:ext cx="1376045" cy="1284605"/>
          </a:xfrm>
          <a:custGeom>
            <a:avLst/>
            <a:gdLst/>
            <a:ahLst/>
            <a:cxnLst/>
            <a:rect l="l" t="t" r="r" b="b"/>
            <a:pathLst>
              <a:path w="1376045" h="1284604">
                <a:moveTo>
                  <a:pt x="807369" y="0"/>
                </a:moveTo>
                <a:lnTo>
                  <a:pt x="116258" y="242383"/>
                </a:lnTo>
                <a:lnTo>
                  <a:pt x="83783" y="267976"/>
                </a:lnTo>
                <a:lnTo>
                  <a:pt x="63786" y="303651"/>
                </a:lnTo>
                <a:lnTo>
                  <a:pt x="53245" y="345918"/>
                </a:lnTo>
                <a:lnTo>
                  <a:pt x="49137" y="391287"/>
                </a:lnTo>
                <a:lnTo>
                  <a:pt x="48439" y="436269"/>
                </a:lnTo>
                <a:lnTo>
                  <a:pt x="49019" y="454420"/>
                </a:lnTo>
                <a:lnTo>
                  <a:pt x="50659" y="472420"/>
                </a:lnTo>
                <a:lnTo>
                  <a:pt x="53208" y="490117"/>
                </a:lnTo>
                <a:lnTo>
                  <a:pt x="56513" y="507360"/>
                </a:lnTo>
                <a:lnTo>
                  <a:pt x="24522" y="541871"/>
                </a:lnTo>
                <a:lnTo>
                  <a:pt x="7669" y="588348"/>
                </a:lnTo>
                <a:lnTo>
                  <a:pt x="1110" y="641187"/>
                </a:lnTo>
                <a:lnTo>
                  <a:pt x="0" y="694783"/>
                </a:lnTo>
                <a:lnTo>
                  <a:pt x="2573" y="736059"/>
                </a:lnTo>
                <a:lnTo>
                  <a:pt x="10899" y="774155"/>
                </a:lnTo>
                <a:lnTo>
                  <a:pt x="25885" y="807706"/>
                </a:lnTo>
                <a:lnTo>
                  <a:pt x="48439" y="835350"/>
                </a:lnTo>
                <a:lnTo>
                  <a:pt x="44528" y="857162"/>
                </a:lnTo>
                <a:lnTo>
                  <a:pt x="43797" y="881397"/>
                </a:lnTo>
                <a:lnTo>
                  <a:pt x="44579" y="908057"/>
                </a:lnTo>
                <a:lnTo>
                  <a:pt x="45210" y="937140"/>
                </a:lnTo>
                <a:lnTo>
                  <a:pt x="49247" y="989877"/>
                </a:lnTo>
                <a:lnTo>
                  <a:pt x="62972" y="1036708"/>
                </a:lnTo>
                <a:lnTo>
                  <a:pt x="88808" y="1074147"/>
                </a:lnTo>
                <a:lnTo>
                  <a:pt x="129177" y="1098711"/>
                </a:lnTo>
                <a:lnTo>
                  <a:pt x="578076" y="1284518"/>
                </a:lnTo>
                <a:lnTo>
                  <a:pt x="831211" y="1179496"/>
                </a:lnTo>
                <a:lnTo>
                  <a:pt x="581305" y="1179496"/>
                </a:lnTo>
                <a:lnTo>
                  <a:pt x="130791" y="1001768"/>
                </a:lnTo>
                <a:lnTo>
                  <a:pt x="130791" y="875742"/>
                </a:lnTo>
                <a:lnTo>
                  <a:pt x="381018" y="875742"/>
                </a:lnTo>
                <a:lnTo>
                  <a:pt x="87193" y="759411"/>
                </a:lnTo>
                <a:lnTo>
                  <a:pt x="87193" y="613997"/>
                </a:lnTo>
                <a:lnTo>
                  <a:pt x="421299" y="613997"/>
                </a:lnTo>
                <a:lnTo>
                  <a:pt x="135635" y="500897"/>
                </a:lnTo>
                <a:lnTo>
                  <a:pt x="135635" y="355483"/>
                </a:lnTo>
                <a:lnTo>
                  <a:pt x="1020726" y="355483"/>
                </a:lnTo>
                <a:lnTo>
                  <a:pt x="1228818" y="271466"/>
                </a:lnTo>
                <a:lnTo>
                  <a:pt x="1291793" y="271466"/>
                </a:lnTo>
                <a:lnTo>
                  <a:pt x="1291793" y="245615"/>
                </a:lnTo>
                <a:lnTo>
                  <a:pt x="1375760" y="210069"/>
                </a:lnTo>
                <a:lnTo>
                  <a:pt x="807369" y="0"/>
                </a:lnTo>
                <a:close/>
              </a:path>
              <a:path w="1376045" h="1284604">
                <a:moveTo>
                  <a:pt x="1288564" y="765874"/>
                </a:moveTo>
                <a:lnTo>
                  <a:pt x="1227203" y="765874"/>
                </a:lnTo>
                <a:lnTo>
                  <a:pt x="1225589" y="912904"/>
                </a:lnTo>
                <a:lnTo>
                  <a:pt x="581305" y="1179496"/>
                </a:lnTo>
                <a:lnTo>
                  <a:pt x="831211" y="1179496"/>
                </a:lnTo>
                <a:lnTo>
                  <a:pt x="1372530" y="954912"/>
                </a:lnTo>
                <a:lnTo>
                  <a:pt x="1288564" y="924214"/>
                </a:lnTo>
                <a:lnTo>
                  <a:pt x="1288564" y="765874"/>
                </a:lnTo>
                <a:close/>
              </a:path>
              <a:path w="1376045" h="1284604">
                <a:moveTo>
                  <a:pt x="381018" y="875742"/>
                </a:moveTo>
                <a:lnTo>
                  <a:pt x="130791" y="875742"/>
                </a:lnTo>
                <a:lnTo>
                  <a:pt x="532863" y="1040545"/>
                </a:lnTo>
                <a:lnTo>
                  <a:pt x="794262" y="937140"/>
                </a:lnTo>
                <a:lnTo>
                  <a:pt x="536092" y="937140"/>
                </a:lnTo>
                <a:lnTo>
                  <a:pt x="381018" y="875742"/>
                </a:lnTo>
                <a:close/>
              </a:path>
              <a:path w="1376045" h="1284604">
                <a:moveTo>
                  <a:pt x="1243351" y="533211"/>
                </a:moveTo>
                <a:lnTo>
                  <a:pt x="1181990" y="533211"/>
                </a:lnTo>
                <a:lnTo>
                  <a:pt x="1181990" y="670547"/>
                </a:lnTo>
                <a:lnTo>
                  <a:pt x="1180376" y="670547"/>
                </a:lnTo>
                <a:lnTo>
                  <a:pt x="536092" y="937140"/>
                </a:lnTo>
                <a:lnTo>
                  <a:pt x="794262" y="937140"/>
                </a:lnTo>
                <a:lnTo>
                  <a:pt x="1227203" y="765874"/>
                </a:lnTo>
                <a:lnTo>
                  <a:pt x="1288564" y="765874"/>
                </a:lnTo>
                <a:lnTo>
                  <a:pt x="1288564" y="746486"/>
                </a:lnTo>
                <a:lnTo>
                  <a:pt x="1372530" y="710940"/>
                </a:lnTo>
                <a:lnTo>
                  <a:pt x="1243351" y="662468"/>
                </a:lnTo>
                <a:lnTo>
                  <a:pt x="1243351" y="533211"/>
                </a:lnTo>
                <a:close/>
              </a:path>
              <a:path w="1376045" h="1284604">
                <a:moveTo>
                  <a:pt x="421299" y="613997"/>
                </a:moveTo>
                <a:lnTo>
                  <a:pt x="87193" y="613997"/>
                </a:lnTo>
                <a:lnTo>
                  <a:pt x="549010" y="798188"/>
                </a:lnTo>
                <a:lnTo>
                  <a:pt x="834623" y="678626"/>
                </a:lnTo>
                <a:lnTo>
                  <a:pt x="584535" y="678626"/>
                </a:lnTo>
                <a:lnTo>
                  <a:pt x="421299" y="613997"/>
                </a:lnTo>
                <a:close/>
              </a:path>
              <a:path w="1376045" h="1284604">
                <a:moveTo>
                  <a:pt x="1291793" y="271466"/>
                </a:moveTo>
                <a:lnTo>
                  <a:pt x="1228818" y="271466"/>
                </a:lnTo>
                <a:lnTo>
                  <a:pt x="1228818" y="410417"/>
                </a:lnTo>
                <a:lnTo>
                  <a:pt x="584535" y="678626"/>
                </a:lnTo>
                <a:lnTo>
                  <a:pt x="834623" y="678626"/>
                </a:lnTo>
                <a:lnTo>
                  <a:pt x="1181990" y="533211"/>
                </a:lnTo>
                <a:lnTo>
                  <a:pt x="1243351" y="533211"/>
                </a:lnTo>
                <a:lnTo>
                  <a:pt x="1243351" y="507360"/>
                </a:lnTo>
                <a:lnTo>
                  <a:pt x="1375760" y="452426"/>
                </a:lnTo>
                <a:lnTo>
                  <a:pt x="1291793" y="421727"/>
                </a:lnTo>
                <a:lnTo>
                  <a:pt x="1291793" y="271466"/>
                </a:lnTo>
                <a:close/>
              </a:path>
              <a:path w="1376045" h="1284604">
                <a:moveTo>
                  <a:pt x="1020726" y="355483"/>
                </a:moveTo>
                <a:lnTo>
                  <a:pt x="135635" y="355483"/>
                </a:lnTo>
                <a:lnTo>
                  <a:pt x="584535" y="531596"/>
                </a:lnTo>
                <a:lnTo>
                  <a:pt x="1020726" y="355483"/>
                </a:lnTo>
                <a:close/>
              </a:path>
            </a:pathLst>
          </a:custGeom>
          <a:solidFill>
            <a:srgbClr val="B71E42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ctr" marL="314325">
              <a:lnSpc>
                <a:spcPts val="3654"/>
              </a:lnSpc>
              <a:spcBef>
                <a:spcPts val="105"/>
              </a:spcBef>
            </a:pPr>
            <a:r>
              <a:rPr dirty="0"/>
              <a:t>NHSBSA</a:t>
            </a:r>
            <a:r>
              <a:rPr dirty="0" spc="-25"/>
              <a:t> </a:t>
            </a:r>
            <a:r>
              <a:rPr dirty="0"/>
              <a:t>MAINTENANCE</a:t>
            </a:r>
            <a:r>
              <a:rPr dirty="0" spc="-10"/>
              <a:t> </a:t>
            </a:r>
            <a:r>
              <a:rPr dirty="0"/>
              <a:t>GRANT</a:t>
            </a:r>
            <a:r>
              <a:rPr dirty="0" spc="-50"/>
              <a:t> –</a:t>
            </a:r>
          </a:p>
          <a:p>
            <a:pPr algn="ctr" marL="316230">
              <a:lnSpc>
                <a:spcPts val="3654"/>
              </a:lnSpc>
            </a:pPr>
            <a:r>
              <a:rPr dirty="0"/>
              <a:t>COURSE</a:t>
            </a:r>
            <a:r>
              <a:rPr dirty="0" spc="-40"/>
              <a:t> </a:t>
            </a:r>
            <a:r>
              <a:rPr dirty="0" spc="-10"/>
              <a:t>SUBJECTS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869696" y="2008479"/>
            <a:ext cx="7226300" cy="30791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66675">
              <a:lnSpc>
                <a:spcPct val="120100"/>
              </a:lnSpc>
              <a:spcBef>
                <a:spcPts val="95"/>
              </a:spcBef>
            </a:pPr>
            <a:r>
              <a:rPr dirty="0" sz="2000">
                <a:latin typeface="Gill Sans MT"/>
                <a:cs typeface="Gill Sans MT"/>
              </a:rPr>
              <a:t>Certain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courses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may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also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entitle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students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to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access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additional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funding </a:t>
            </a:r>
            <a:r>
              <a:rPr dirty="0" sz="2000">
                <a:latin typeface="Gill Sans MT"/>
                <a:cs typeface="Gill Sans MT"/>
              </a:rPr>
              <a:t>through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</a:t>
            </a:r>
            <a:r>
              <a:rPr dirty="0" sz="2000" spc="-1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NHS</a:t>
            </a:r>
            <a:r>
              <a:rPr dirty="0" sz="2000" spc="-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Bursary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scheme.</a:t>
            </a:r>
            <a:r>
              <a:rPr dirty="0" sz="2000" spc="9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These</a:t>
            </a:r>
            <a:r>
              <a:rPr dirty="0" sz="2000" spc="10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include:</a:t>
            </a:r>
            <a:endParaRPr sz="2000">
              <a:latin typeface="Gill Sans MT"/>
              <a:cs typeface="Gill Sans MT"/>
            </a:endParaRPr>
          </a:p>
          <a:p>
            <a:pPr marL="241300" marR="5080" indent="-2286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latin typeface="Gill Sans MT"/>
                <a:cs typeface="Gill Sans MT"/>
              </a:rPr>
              <a:t>Dietetics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/ </a:t>
            </a:r>
            <a:r>
              <a:rPr dirty="0" sz="2000" spc="-10">
                <a:latin typeface="Gill Sans MT"/>
                <a:cs typeface="Gill Sans MT"/>
              </a:rPr>
              <a:t>Occupational</a:t>
            </a:r>
            <a:r>
              <a:rPr dirty="0" sz="2000" spc="-29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Therapy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/ Dental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Hygiene/Dental</a:t>
            </a:r>
            <a:r>
              <a:rPr dirty="0" sz="2000" spc="-290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Therapy </a:t>
            </a:r>
            <a:r>
              <a:rPr dirty="0" sz="2000">
                <a:latin typeface="Gill Sans MT"/>
                <a:cs typeface="Gill Sans MT"/>
              </a:rPr>
              <a:t>(level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5)</a:t>
            </a:r>
            <a:r>
              <a:rPr dirty="0" sz="2000" spc="-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/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Orthoptics</a:t>
            </a:r>
            <a:r>
              <a:rPr dirty="0" sz="2000" spc="-5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/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Orthotics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and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Prosthetics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/</a:t>
            </a:r>
            <a:r>
              <a:rPr dirty="0" sz="2000" spc="-10">
                <a:latin typeface="Gill Sans MT"/>
                <a:cs typeface="Gill Sans MT"/>
              </a:rPr>
              <a:t> Operating </a:t>
            </a:r>
            <a:r>
              <a:rPr dirty="0" sz="2000">
                <a:latin typeface="Gill Sans MT"/>
                <a:cs typeface="Gill Sans MT"/>
              </a:rPr>
              <a:t>Department</a:t>
            </a:r>
            <a:r>
              <a:rPr dirty="0" sz="2000" spc="-8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Practitioner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(level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5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courses)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/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Radiography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(diagnostic </a:t>
            </a:r>
            <a:r>
              <a:rPr dirty="0" sz="2000">
                <a:latin typeface="Gill Sans MT"/>
                <a:cs typeface="Gill Sans MT"/>
              </a:rPr>
              <a:t>and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therapeutic)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/</a:t>
            </a:r>
            <a:r>
              <a:rPr dirty="0" sz="2000" spc="-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Speech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and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language</a:t>
            </a:r>
            <a:r>
              <a:rPr dirty="0" sz="2000" spc="-28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Therapy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/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Podiatry</a:t>
            </a:r>
            <a:r>
              <a:rPr dirty="0" sz="2000" spc="-25">
                <a:latin typeface="Gill Sans MT"/>
                <a:cs typeface="Gill Sans MT"/>
              </a:rPr>
              <a:t> and </a:t>
            </a:r>
            <a:r>
              <a:rPr dirty="0" sz="2000">
                <a:latin typeface="Gill Sans MT"/>
                <a:cs typeface="Gill Sans MT"/>
              </a:rPr>
              <a:t>Chiropody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/</a:t>
            </a:r>
            <a:r>
              <a:rPr dirty="0" sz="2000" spc="-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Midwifery</a:t>
            </a:r>
            <a:r>
              <a:rPr dirty="0" sz="2000" spc="-1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/</a:t>
            </a:r>
            <a:r>
              <a:rPr dirty="0" sz="2000" spc="1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Paramedicine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/</a:t>
            </a:r>
            <a:r>
              <a:rPr dirty="0" sz="2000" spc="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Nursing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(adult,</a:t>
            </a:r>
            <a:r>
              <a:rPr dirty="0" sz="2000" spc="-220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child,</a:t>
            </a:r>
            <a:r>
              <a:rPr dirty="0" sz="2000" spc="-220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mental </a:t>
            </a:r>
            <a:r>
              <a:rPr dirty="0" sz="2000">
                <a:latin typeface="Gill Sans MT"/>
                <a:cs typeface="Gill Sans MT"/>
              </a:rPr>
              <a:t>health,</a:t>
            </a:r>
            <a:r>
              <a:rPr dirty="0" sz="2000" spc="-2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learning</a:t>
            </a:r>
            <a:r>
              <a:rPr dirty="0" sz="2000" spc="-75">
                <a:latin typeface="Gill Sans MT"/>
                <a:cs typeface="Gill Sans MT"/>
              </a:rPr>
              <a:t> </a:t>
            </a:r>
            <a:r>
              <a:rPr dirty="0" sz="2000" spc="-20">
                <a:latin typeface="Gill Sans MT"/>
                <a:cs typeface="Gill Sans MT"/>
              </a:rPr>
              <a:t>disability,</a:t>
            </a:r>
            <a:r>
              <a:rPr dirty="0" sz="2000" spc="-254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joint</a:t>
            </a:r>
            <a:r>
              <a:rPr dirty="0" sz="2000" spc="-5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nursing/social</a:t>
            </a:r>
            <a:r>
              <a:rPr dirty="0" sz="2000" spc="-5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work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 spc="-20">
                <a:latin typeface="Gill Sans MT"/>
                <a:cs typeface="Gill Sans MT"/>
              </a:rPr>
              <a:t>etc.</a:t>
            </a:r>
            <a:endParaRPr sz="2000">
              <a:latin typeface="Gill Sans MT"/>
              <a:cs typeface="Gill Sans MT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4240149" y="5393944"/>
            <a:ext cx="890269" cy="890269"/>
          </a:xfrm>
          <a:custGeom>
            <a:avLst/>
            <a:gdLst/>
            <a:ahLst/>
            <a:cxnLst/>
            <a:rect l="l" t="t" r="r" b="b"/>
            <a:pathLst>
              <a:path w="890270" h="890270">
                <a:moveTo>
                  <a:pt x="725779" y="398272"/>
                </a:moveTo>
                <a:lnTo>
                  <a:pt x="722083" y="380072"/>
                </a:lnTo>
                <a:lnTo>
                  <a:pt x="712025" y="365175"/>
                </a:lnTo>
                <a:lnTo>
                  <a:pt x="697141" y="355117"/>
                </a:lnTo>
                <a:lnTo>
                  <a:pt x="678954" y="351409"/>
                </a:lnTo>
                <a:lnTo>
                  <a:pt x="538480" y="351409"/>
                </a:lnTo>
                <a:lnTo>
                  <a:pt x="538480" y="210858"/>
                </a:lnTo>
                <a:lnTo>
                  <a:pt x="534784" y="192659"/>
                </a:lnTo>
                <a:lnTo>
                  <a:pt x="524725" y="177761"/>
                </a:lnTo>
                <a:lnTo>
                  <a:pt x="509841" y="167703"/>
                </a:lnTo>
                <a:lnTo>
                  <a:pt x="491655" y="164007"/>
                </a:lnTo>
                <a:lnTo>
                  <a:pt x="398005" y="164007"/>
                </a:lnTo>
                <a:lnTo>
                  <a:pt x="379831" y="167703"/>
                </a:lnTo>
                <a:lnTo>
                  <a:pt x="364934" y="177761"/>
                </a:lnTo>
                <a:lnTo>
                  <a:pt x="354876" y="192659"/>
                </a:lnTo>
                <a:lnTo>
                  <a:pt x="351180" y="210858"/>
                </a:lnTo>
                <a:lnTo>
                  <a:pt x="351180" y="351409"/>
                </a:lnTo>
                <a:lnTo>
                  <a:pt x="210705" y="351409"/>
                </a:lnTo>
                <a:lnTo>
                  <a:pt x="192532" y="355117"/>
                </a:lnTo>
                <a:lnTo>
                  <a:pt x="177634" y="365175"/>
                </a:lnTo>
                <a:lnTo>
                  <a:pt x="167576" y="380072"/>
                </a:lnTo>
                <a:lnTo>
                  <a:pt x="163880" y="398272"/>
                </a:lnTo>
                <a:lnTo>
                  <a:pt x="163880" y="491972"/>
                </a:lnTo>
                <a:lnTo>
                  <a:pt x="167576" y="510159"/>
                </a:lnTo>
                <a:lnTo>
                  <a:pt x="177634" y="525068"/>
                </a:lnTo>
                <a:lnTo>
                  <a:pt x="192532" y="535127"/>
                </a:lnTo>
                <a:lnTo>
                  <a:pt x="210705" y="538822"/>
                </a:lnTo>
                <a:lnTo>
                  <a:pt x="351180" y="538822"/>
                </a:lnTo>
                <a:lnTo>
                  <a:pt x="351180" y="679386"/>
                </a:lnTo>
                <a:lnTo>
                  <a:pt x="354876" y="697572"/>
                </a:lnTo>
                <a:lnTo>
                  <a:pt x="364934" y="712470"/>
                </a:lnTo>
                <a:lnTo>
                  <a:pt x="379831" y="722541"/>
                </a:lnTo>
                <a:lnTo>
                  <a:pt x="398005" y="726236"/>
                </a:lnTo>
                <a:lnTo>
                  <a:pt x="491655" y="726236"/>
                </a:lnTo>
                <a:lnTo>
                  <a:pt x="509841" y="722541"/>
                </a:lnTo>
                <a:lnTo>
                  <a:pt x="524725" y="712470"/>
                </a:lnTo>
                <a:lnTo>
                  <a:pt x="534784" y="697572"/>
                </a:lnTo>
                <a:lnTo>
                  <a:pt x="538480" y="679386"/>
                </a:lnTo>
                <a:lnTo>
                  <a:pt x="538480" y="538822"/>
                </a:lnTo>
                <a:lnTo>
                  <a:pt x="678954" y="538822"/>
                </a:lnTo>
                <a:lnTo>
                  <a:pt x="697141" y="535127"/>
                </a:lnTo>
                <a:lnTo>
                  <a:pt x="712025" y="525068"/>
                </a:lnTo>
                <a:lnTo>
                  <a:pt x="722083" y="510159"/>
                </a:lnTo>
                <a:lnTo>
                  <a:pt x="725779" y="491972"/>
                </a:lnTo>
                <a:lnTo>
                  <a:pt x="725779" y="398272"/>
                </a:lnTo>
                <a:close/>
              </a:path>
              <a:path w="890270" h="890270">
                <a:moveTo>
                  <a:pt x="889673" y="445122"/>
                </a:moveTo>
                <a:lnTo>
                  <a:pt x="887056" y="396595"/>
                </a:lnTo>
                <a:lnTo>
                  <a:pt x="879411" y="349592"/>
                </a:lnTo>
                <a:lnTo>
                  <a:pt x="867003" y="304368"/>
                </a:lnTo>
                <a:lnTo>
                  <a:pt x="850099" y="261213"/>
                </a:lnTo>
                <a:lnTo>
                  <a:pt x="828967" y="220395"/>
                </a:lnTo>
                <a:lnTo>
                  <a:pt x="819429" y="205867"/>
                </a:lnTo>
                <a:lnTo>
                  <a:pt x="819429" y="445122"/>
                </a:lnTo>
                <a:lnTo>
                  <a:pt x="816521" y="492201"/>
                </a:lnTo>
                <a:lnTo>
                  <a:pt x="808012" y="537514"/>
                </a:lnTo>
                <a:lnTo>
                  <a:pt x="794258" y="580720"/>
                </a:lnTo>
                <a:lnTo>
                  <a:pt x="775601" y="621461"/>
                </a:lnTo>
                <a:lnTo>
                  <a:pt x="752398" y="659396"/>
                </a:lnTo>
                <a:lnTo>
                  <a:pt x="725004" y="694182"/>
                </a:lnTo>
                <a:lnTo>
                  <a:pt x="693750" y="725449"/>
                </a:lnTo>
                <a:lnTo>
                  <a:pt x="658990" y="752868"/>
                </a:lnTo>
                <a:lnTo>
                  <a:pt x="621068" y="776084"/>
                </a:lnTo>
                <a:lnTo>
                  <a:pt x="580351" y="794753"/>
                </a:lnTo>
                <a:lnTo>
                  <a:pt x="537171" y="808520"/>
                </a:lnTo>
                <a:lnTo>
                  <a:pt x="491883" y="817029"/>
                </a:lnTo>
                <a:lnTo>
                  <a:pt x="444830" y="819937"/>
                </a:lnTo>
                <a:lnTo>
                  <a:pt x="397789" y="817029"/>
                </a:lnTo>
                <a:lnTo>
                  <a:pt x="352488" y="808520"/>
                </a:lnTo>
                <a:lnTo>
                  <a:pt x="309321" y="794753"/>
                </a:lnTo>
                <a:lnTo>
                  <a:pt x="268592" y="776084"/>
                </a:lnTo>
                <a:lnTo>
                  <a:pt x="230682" y="752868"/>
                </a:lnTo>
                <a:lnTo>
                  <a:pt x="195922" y="725449"/>
                </a:lnTo>
                <a:lnTo>
                  <a:pt x="164668" y="694182"/>
                </a:lnTo>
                <a:lnTo>
                  <a:pt x="137261" y="659396"/>
                </a:lnTo>
                <a:lnTo>
                  <a:pt x="114058" y="621461"/>
                </a:lnTo>
                <a:lnTo>
                  <a:pt x="95415" y="580720"/>
                </a:lnTo>
                <a:lnTo>
                  <a:pt x="81661" y="537514"/>
                </a:lnTo>
                <a:lnTo>
                  <a:pt x="73152" y="492201"/>
                </a:lnTo>
                <a:lnTo>
                  <a:pt x="70231" y="445122"/>
                </a:lnTo>
                <a:lnTo>
                  <a:pt x="73152" y="398043"/>
                </a:lnTo>
                <a:lnTo>
                  <a:pt x="81661" y="352729"/>
                </a:lnTo>
                <a:lnTo>
                  <a:pt x="95415" y="309524"/>
                </a:lnTo>
                <a:lnTo>
                  <a:pt x="114058" y="268770"/>
                </a:lnTo>
                <a:lnTo>
                  <a:pt x="137261" y="230835"/>
                </a:lnTo>
                <a:lnTo>
                  <a:pt x="164668" y="196062"/>
                </a:lnTo>
                <a:lnTo>
                  <a:pt x="195922" y="164782"/>
                </a:lnTo>
                <a:lnTo>
                  <a:pt x="230682" y="137363"/>
                </a:lnTo>
                <a:lnTo>
                  <a:pt x="268592" y="114147"/>
                </a:lnTo>
                <a:lnTo>
                  <a:pt x="309308" y="95491"/>
                </a:lnTo>
                <a:lnTo>
                  <a:pt x="352488" y="81724"/>
                </a:lnTo>
                <a:lnTo>
                  <a:pt x="397776" y="73215"/>
                </a:lnTo>
                <a:lnTo>
                  <a:pt x="444830" y="70294"/>
                </a:lnTo>
                <a:lnTo>
                  <a:pt x="491883" y="73215"/>
                </a:lnTo>
                <a:lnTo>
                  <a:pt x="537171" y="81724"/>
                </a:lnTo>
                <a:lnTo>
                  <a:pt x="580351" y="95491"/>
                </a:lnTo>
                <a:lnTo>
                  <a:pt x="621068" y="114147"/>
                </a:lnTo>
                <a:lnTo>
                  <a:pt x="658990" y="137363"/>
                </a:lnTo>
                <a:lnTo>
                  <a:pt x="693750" y="164782"/>
                </a:lnTo>
                <a:lnTo>
                  <a:pt x="725004" y="196062"/>
                </a:lnTo>
                <a:lnTo>
                  <a:pt x="752398" y="230835"/>
                </a:lnTo>
                <a:lnTo>
                  <a:pt x="775601" y="268770"/>
                </a:lnTo>
                <a:lnTo>
                  <a:pt x="794258" y="309524"/>
                </a:lnTo>
                <a:lnTo>
                  <a:pt x="808012" y="352729"/>
                </a:lnTo>
                <a:lnTo>
                  <a:pt x="816521" y="398043"/>
                </a:lnTo>
                <a:lnTo>
                  <a:pt x="819429" y="445122"/>
                </a:lnTo>
                <a:lnTo>
                  <a:pt x="819429" y="205867"/>
                </a:lnTo>
                <a:lnTo>
                  <a:pt x="775119" y="146824"/>
                </a:lnTo>
                <a:lnTo>
                  <a:pt x="742937" y="114630"/>
                </a:lnTo>
                <a:lnTo>
                  <a:pt x="707618" y="85839"/>
                </a:lnTo>
                <a:lnTo>
                  <a:pt x="669417" y="60744"/>
                </a:lnTo>
                <a:lnTo>
                  <a:pt x="628624" y="39598"/>
                </a:lnTo>
                <a:lnTo>
                  <a:pt x="585495" y="22682"/>
                </a:lnTo>
                <a:lnTo>
                  <a:pt x="540308" y="10261"/>
                </a:lnTo>
                <a:lnTo>
                  <a:pt x="493331" y="2603"/>
                </a:lnTo>
                <a:lnTo>
                  <a:pt x="444830" y="0"/>
                </a:lnTo>
                <a:lnTo>
                  <a:pt x="396341" y="2603"/>
                </a:lnTo>
                <a:lnTo>
                  <a:pt x="349364" y="10261"/>
                </a:lnTo>
                <a:lnTo>
                  <a:pt x="304177" y="22682"/>
                </a:lnTo>
                <a:lnTo>
                  <a:pt x="261048" y="39598"/>
                </a:lnTo>
                <a:lnTo>
                  <a:pt x="220243" y="60744"/>
                </a:lnTo>
                <a:lnTo>
                  <a:pt x="182054" y="85839"/>
                </a:lnTo>
                <a:lnTo>
                  <a:pt x="146735" y="114630"/>
                </a:lnTo>
                <a:lnTo>
                  <a:pt x="114554" y="146824"/>
                </a:lnTo>
                <a:lnTo>
                  <a:pt x="85775" y="182181"/>
                </a:lnTo>
                <a:lnTo>
                  <a:pt x="60693" y="220395"/>
                </a:lnTo>
                <a:lnTo>
                  <a:pt x="39573" y="261213"/>
                </a:lnTo>
                <a:lnTo>
                  <a:pt x="22656" y="304368"/>
                </a:lnTo>
                <a:lnTo>
                  <a:pt x="10248" y="349592"/>
                </a:lnTo>
                <a:lnTo>
                  <a:pt x="2603" y="396595"/>
                </a:lnTo>
                <a:lnTo>
                  <a:pt x="0" y="445122"/>
                </a:lnTo>
                <a:lnTo>
                  <a:pt x="2603" y="493649"/>
                </a:lnTo>
                <a:lnTo>
                  <a:pt x="10248" y="540651"/>
                </a:lnTo>
                <a:lnTo>
                  <a:pt x="22656" y="585863"/>
                </a:lnTo>
                <a:lnTo>
                  <a:pt x="39573" y="629018"/>
                </a:lnTo>
                <a:lnTo>
                  <a:pt x="60693" y="669836"/>
                </a:lnTo>
                <a:lnTo>
                  <a:pt x="85775" y="708063"/>
                </a:lnTo>
                <a:lnTo>
                  <a:pt x="114554" y="743407"/>
                </a:lnTo>
                <a:lnTo>
                  <a:pt x="146735" y="775601"/>
                </a:lnTo>
                <a:lnTo>
                  <a:pt x="182054" y="804392"/>
                </a:lnTo>
                <a:lnTo>
                  <a:pt x="220243" y="829487"/>
                </a:lnTo>
                <a:lnTo>
                  <a:pt x="261048" y="850633"/>
                </a:lnTo>
                <a:lnTo>
                  <a:pt x="304177" y="867549"/>
                </a:lnTo>
                <a:lnTo>
                  <a:pt x="349364" y="879957"/>
                </a:lnTo>
                <a:lnTo>
                  <a:pt x="396341" y="887615"/>
                </a:lnTo>
                <a:lnTo>
                  <a:pt x="444830" y="890219"/>
                </a:lnTo>
                <a:lnTo>
                  <a:pt x="493331" y="887615"/>
                </a:lnTo>
                <a:lnTo>
                  <a:pt x="540308" y="879957"/>
                </a:lnTo>
                <a:lnTo>
                  <a:pt x="585495" y="867549"/>
                </a:lnTo>
                <a:lnTo>
                  <a:pt x="628624" y="850633"/>
                </a:lnTo>
                <a:lnTo>
                  <a:pt x="669417" y="829487"/>
                </a:lnTo>
                <a:lnTo>
                  <a:pt x="683945" y="819937"/>
                </a:lnTo>
                <a:lnTo>
                  <a:pt x="707618" y="804392"/>
                </a:lnTo>
                <a:lnTo>
                  <a:pt x="742937" y="775601"/>
                </a:lnTo>
                <a:lnTo>
                  <a:pt x="775119" y="743407"/>
                </a:lnTo>
                <a:lnTo>
                  <a:pt x="803884" y="708063"/>
                </a:lnTo>
                <a:lnTo>
                  <a:pt x="828967" y="669836"/>
                </a:lnTo>
                <a:lnTo>
                  <a:pt x="850099" y="629018"/>
                </a:lnTo>
                <a:lnTo>
                  <a:pt x="867003" y="585863"/>
                </a:lnTo>
                <a:lnTo>
                  <a:pt x="879411" y="540651"/>
                </a:lnTo>
                <a:lnTo>
                  <a:pt x="887056" y="493649"/>
                </a:lnTo>
                <a:lnTo>
                  <a:pt x="889673" y="44512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ctr" marL="314325">
              <a:lnSpc>
                <a:spcPts val="3654"/>
              </a:lnSpc>
              <a:spcBef>
                <a:spcPts val="105"/>
              </a:spcBef>
            </a:pPr>
            <a:r>
              <a:rPr dirty="0"/>
              <a:t>NHSBSA</a:t>
            </a:r>
            <a:r>
              <a:rPr dirty="0" spc="-25"/>
              <a:t> </a:t>
            </a:r>
            <a:r>
              <a:rPr dirty="0"/>
              <a:t>MAINTENANCE</a:t>
            </a:r>
            <a:r>
              <a:rPr dirty="0" spc="-10"/>
              <a:t> </a:t>
            </a:r>
            <a:r>
              <a:rPr dirty="0"/>
              <a:t>GRANT</a:t>
            </a:r>
            <a:r>
              <a:rPr dirty="0" spc="-50"/>
              <a:t> –</a:t>
            </a:r>
          </a:p>
          <a:p>
            <a:pPr algn="ctr" marL="316230">
              <a:lnSpc>
                <a:spcPts val="3654"/>
              </a:lnSpc>
            </a:pPr>
            <a:r>
              <a:rPr dirty="0"/>
              <a:t>COURSE</a:t>
            </a:r>
            <a:r>
              <a:rPr dirty="0" spc="-40"/>
              <a:t> </a:t>
            </a:r>
            <a:r>
              <a:rPr dirty="0" spc="-10"/>
              <a:t>SUBJECTS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522602" y="2018524"/>
            <a:ext cx="6271260" cy="3400425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32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900">
                <a:latin typeface="Gill Sans MT"/>
                <a:cs typeface="Gill Sans MT"/>
              </a:rPr>
              <a:t>Students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will</a:t>
            </a:r>
            <a:r>
              <a:rPr dirty="0" sz="1900" spc="-8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receive</a:t>
            </a:r>
            <a:r>
              <a:rPr dirty="0" sz="1900" spc="-5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a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grant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of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£5,000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a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year</a:t>
            </a:r>
            <a:r>
              <a:rPr dirty="0" sz="1900" spc="-20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available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 spc="-25">
                <a:latin typeface="Gill Sans MT"/>
                <a:cs typeface="Gill Sans MT"/>
              </a:rPr>
              <a:t>for</a:t>
            </a:r>
            <a:endParaRPr sz="1900">
              <a:latin typeface="Gill Sans MT"/>
              <a:cs typeface="Gill Sans MT"/>
            </a:endParaRPr>
          </a:p>
          <a:p>
            <a:pPr marL="240665">
              <a:lnSpc>
                <a:spcPct val="100000"/>
              </a:lnSpc>
              <a:spcBef>
                <a:spcPts val="229"/>
              </a:spcBef>
            </a:pPr>
            <a:r>
              <a:rPr dirty="0" sz="1900">
                <a:latin typeface="Gill Sans MT"/>
                <a:cs typeface="Gill Sans MT"/>
              </a:rPr>
              <a:t>eligible</a:t>
            </a:r>
            <a:r>
              <a:rPr dirty="0" sz="1900" spc="-90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students</a:t>
            </a:r>
            <a:endParaRPr sz="1900">
              <a:latin typeface="Gill Sans MT"/>
              <a:cs typeface="Gill Sans MT"/>
            </a:endParaRPr>
          </a:p>
          <a:p>
            <a:pPr marL="240665" marR="243204" indent="-228600">
              <a:lnSpc>
                <a:spcPct val="110000"/>
              </a:lnSpc>
              <a:spcBef>
                <a:spcPts val="994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900">
                <a:latin typeface="Gill Sans MT"/>
                <a:cs typeface="Gill Sans MT"/>
              </a:rPr>
              <a:t>As</a:t>
            </a:r>
            <a:r>
              <a:rPr dirty="0" sz="1900" spc="-5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this</a:t>
            </a:r>
            <a:r>
              <a:rPr dirty="0" sz="1900" spc="-3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is</a:t>
            </a:r>
            <a:r>
              <a:rPr dirty="0" sz="1900" spc="-3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a</a:t>
            </a:r>
            <a:r>
              <a:rPr dirty="0" sz="1900" spc="-25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grant,</a:t>
            </a:r>
            <a:r>
              <a:rPr dirty="0" sz="1900" spc="-17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this</a:t>
            </a:r>
            <a:r>
              <a:rPr dirty="0" sz="1900" spc="-3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means</a:t>
            </a:r>
            <a:r>
              <a:rPr dirty="0" sz="1900" spc="-2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that</a:t>
            </a:r>
            <a:r>
              <a:rPr dirty="0" sz="1900" spc="-2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it</a:t>
            </a:r>
            <a:r>
              <a:rPr dirty="0" sz="1900" spc="-3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is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not</a:t>
            </a:r>
            <a:r>
              <a:rPr dirty="0" sz="1900" spc="-1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means</a:t>
            </a:r>
            <a:r>
              <a:rPr dirty="0" sz="1900" spc="-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tested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 spc="-25">
                <a:latin typeface="Gill Sans MT"/>
                <a:cs typeface="Gill Sans MT"/>
              </a:rPr>
              <a:t>and </a:t>
            </a:r>
            <a:r>
              <a:rPr dirty="0" sz="1900">
                <a:latin typeface="Gill Sans MT"/>
                <a:cs typeface="Gill Sans MT"/>
              </a:rPr>
              <a:t>will</a:t>
            </a:r>
            <a:r>
              <a:rPr dirty="0" sz="1900" spc="-8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not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have</a:t>
            </a:r>
            <a:r>
              <a:rPr dirty="0" sz="1900" spc="-2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to</a:t>
            </a:r>
            <a:r>
              <a:rPr dirty="0" sz="1900" spc="-5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be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repaid</a:t>
            </a:r>
            <a:endParaRPr sz="19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122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900">
                <a:latin typeface="Gill Sans MT"/>
                <a:cs typeface="Gill Sans MT"/>
              </a:rPr>
              <a:t>They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may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receive</a:t>
            </a:r>
            <a:r>
              <a:rPr dirty="0" sz="1900" spc="-5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a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tuition</a:t>
            </a:r>
            <a:r>
              <a:rPr dirty="0" sz="1900" spc="-5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fee</a:t>
            </a:r>
            <a:r>
              <a:rPr dirty="0" sz="1900" spc="-5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contribution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if</a:t>
            </a:r>
            <a:r>
              <a:rPr dirty="0" sz="1900" spc="-7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studying</a:t>
            </a:r>
            <a:r>
              <a:rPr dirty="0" sz="1900" spc="-6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to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be</a:t>
            </a:r>
            <a:r>
              <a:rPr dirty="0" sz="1900" spc="-55">
                <a:latin typeface="Gill Sans MT"/>
                <a:cs typeface="Gill Sans MT"/>
              </a:rPr>
              <a:t> </a:t>
            </a:r>
            <a:r>
              <a:rPr dirty="0" sz="1900" spc="-50">
                <a:latin typeface="Gill Sans MT"/>
                <a:cs typeface="Gill Sans MT"/>
              </a:rPr>
              <a:t>a</a:t>
            </a:r>
            <a:endParaRPr sz="1900">
              <a:latin typeface="Gill Sans MT"/>
              <a:cs typeface="Gill Sans MT"/>
            </a:endParaRPr>
          </a:p>
          <a:p>
            <a:pPr marL="240665">
              <a:lnSpc>
                <a:spcPct val="100000"/>
              </a:lnSpc>
              <a:spcBef>
                <a:spcPts val="229"/>
              </a:spcBef>
            </a:pPr>
            <a:r>
              <a:rPr dirty="0" sz="1900">
                <a:latin typeface="Gill Sans MT"/>
                <a:cs typeface="Gill Sans MT"/>
              </a:rPr>
              <a:t>doctor</a:t>
            </a:r>
            <a:r>
              <a:rPr dirty="0" sz="1900" spc="-3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or</a:t>
            </a:r>
            <a:r>
              <a:rPr dirty="0" sz="1900" spc="-35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dentist</a:t>
            </a:r>
            <a:endParaRPr sz="19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123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900">
                <a:latin typeface="Gill Sans MT"/>
                <a:cs typeface="Gill Sans MT"/>
              </a:rPr>
              <a:t>Any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means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tested</a:t>
            </a:r>
            <a:r>
              <a:rPr dirty="0" sz="1900" spc="-6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bursary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based</a:t>
            </a:r>
            <a:r>
              <a:rPr dirty="0" sz="1900" spc="-5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on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household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income</a:t>
            </a:r>
            <a:endParaRPr sz="19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122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900">
                <a:latin typeface="Gill Sans MT"/>
                <a:cs typeface="Gill Sans MT"/>
              </a:rPr>
              <a:t>For</a:t>
            </a:r>
            <a:r>
              <a:rPr dirty="0" sz="1900" spc="-5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a</a:t>
            </a:r>
            <a:r>
              <a:rPr dirty="0" sz="1900" spc="-2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full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list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of</a:t>
            </a:r>
            <a:r>
              <a:rPr dirty="0" sz="1900" spc="-2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courses</a:t>
            </a:r>
            <a:r>
              <a:rPr dirty="0" sz="1900" spc="-3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and</a:t>
            </a:r>
            <a:r>
              <a:rPr dirty="0" sz="1900" spc="-3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further</a:t>
            </a:r>
            <a:r>
              <a:rPr dirty="0" sz="1900" spc="-30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details,</a:t>
            </a:r>
            <a:r>
              <a:rPr dirty="0" sz="1900" spc="-215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visit</a:t>
            </a:r>
            <a:endParaRPr sz="1900">
              <a:latin typeface="Gill Sans MT"/>
              <a:cs typeface="Gill Sans MT"/>
            </a:endParaRPr>
          </a:p>
          <a:p>
            <a:pPr marL="240665">
              <a:lnSpc>
                <a:spcPct val="100000"/>
              </a:lnSpc>
              <a:spcBef>
                <a:spcPts val="229"/>
              </a:spcBef>
            </a:pPr>
            <a:r>
              <a:rPr dirty="0" u="sng" sz="1900" spc="-20">
                <a:solidFill>
                  <a:srgbClr val="F92B5C"/>
                </a:solidFill>
                <a:uFill>
                  <a:solidFill>
                    <a:srgbClr val="F92B5C"/>
                  </a:solidFill>
                </a:uFill>
                <a:latin typeface="Gill Sans MT"/>
                <a:cs typeface="Gill Sans MT"/>
                <a:hlinkClick r:id="rId2"/>
              </a:rPr>
              <a:t>https://www.nhsbsa.nhs.uk/nhs-</a:t>
            </a:r>
            <a:r>
              <a:rPr dirty="0" u="sng" sz="1900" spc="-10">
                <a:solidFill>
                  <a:srgbClr val="F92B5C"/>
                </a:solidFill>
                <a:uFill>
                  <a:solidFill>
                    <a:srgbClr val="F92B5C"/>
                  </a:solidFill>
                </a:uFill>
                <a:latin typeface="Gill Sans MT"/>
                <a:cs typeface="Gill Sans MT"/>
                <a:hlinkClick r:id="rId2"/>
              </a:rPr>
              <a:t>learning-support-</a:t>
            </a:r>
            <a:r>
              <a:rPr dirty="0" u="sng" sz="1900" spc="-20">
                <a:solidFill>
                  <a:srgbClr val="F92B5C"/>
                </a:solidFill>
                <a:uFill>
                  <a:solidFill>
                    <a:srgbClr val="F92B5C"/>
                  </a:solidFill>
                </a:uFill>
                <a:latin typeface="Gill Sans MT"/>
                <a:cs typeface="Gill Sans MT"/>
                <a:hlinkClick r:id="rId2"/>
              </a:rPr>
              <a:t>fund</a:t>
            </a:r>
            <a:endParaRPr sz="1900">
              <a:latin typeface="Gill Sans MT"/>
              <a:cs typeface="Gill Sans MT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4240149" y="5493003"/>
            <a:ext cx="890269" cy="890269"/>
          </a:xfrm>
          <a:custGeom>
            <a:avLst/>
            <a:gdLst/>
            <a:ahLst/>
            <a:cxnLst/>
            <a:rect l="l" t="t" r="r" b="b"/>
            <a:pathLst>
              <a:path w="890270" h="890270">
                <a:moveTo>
                  <a:pt x="725779" y="398272"/>
                </a:moveTo>
                <a:lnTo>
                  <a:pt x="722083" y="380072"/>
                </a:lnTo>
                <a:lnTo>
                  <a:pt x="712025" y="365175"/>
                </a:lnTo>
                <a:lnTo>
                  <a:pt x="697141" y="355117"/>
                </a:lnTo>
                <a:lnTo>
                  <a:pt x="678954" y="351409"/>
                </a:lnTo>
                <a:lnTo>
                  <a:pt x="538480" y="351409"/>
                </a:lnTo>
                <a:lnTo>
                  <a:pt x="538480" y="210858"/>
                </a:lnTo>
                <a:lnTo>
                  <a:pt x="534784" y="192659"/>
                </a:lnTo>
                <a:lnTo>
                  <a:pt x="524725" y="177761"/>
                </a:lnTo>
                <a:lnTo>
                  <a:pt x="509841" y="167703"/>
                </a:lnTo>
                <a:lnTo>
                  <a:pt x="491655" y="164007"/>
                </a:lnTo>
                <a:lnTo>
                  <a:pt x="398005" y="164007"/>
                </a:lnTo>
                <a:lnTo>
                  <a:pt x="379831" y="167703"/>
                </a:lnTo>
                <a:lnTo>
                  <a:pt x="364934" y="177761"/>
                </a:lnTo>
                <a:lnTo>
                  <a:pt x="354876" y="192659"/>
                </a:lnTo>
                <a:lnTo>
                  <a:pt x="351180" y="210858"/>
                </a:lnTo>
                <a:lnTo>
                  <a:pt x="351180" y="351409"/>
                </a:lnTo>
                <a:lnTo>
                  <a:pt x="210705" y="351409"/>
                </a:lnTo>
                <a:lnTo>
                  <a:pt x="192532" y="355117"/>
                </a:lnTo>
                <a:lnTo>
                  <a:pt x="177634" y="365175"/>
                </a:lnTo>
                <a:lnTo>
                  <a:pt x="167576" y="380072"/>
                </a:lnTo>
                <a:lnTo>
                  <a:pt x="163880" y="398272"/>
                </a:lnTo>
                <a:lnTo>
                  <a:pt x="163880" y="491972"/>
                </a:lnTo>
                <a:lnTo>
                  <a:pt x="167576" y="510159"/>
                </a:lnTo>
                <a:lnTo>
                  <a:pt x="177634" y="525068"/>
                </a:lnTo>
                <a:lnTo>
                  <a:pt x="192532" y="535127"/>
                </a:lnTo>
                <a:lnTo>
                  <a:pt x="210705" y="538822"/>
                </a:lnTo>
                <a:lnTo>
                  <a:pt x="351180" y="538822"/>
                </a:lnTo>
                <a:lnTo>
                  <a:pt x="351180" y="679386"/>
                </a:lnTo>
                <a:lnTo>
                  <a:pt x="354876" y="697572"/>
                </a:lnTo>
                <a:lnTo>
                  <a:pt x="364934" y="712470"/>
                </a:lnTo>
                <a:lnTo>
                  <a:pt x="379831" y="722541"/>
                </a:lnTo>
                <a:lnTo>
                  <a:pt x="398005" y="726236"/>
                </a:lnTo>
                <a:lnTo>
                  <a:pt x="491655" y="726236"/>
                </a:lnTo>
                <a:lnTo>
                  <a:pt x="509841" y="722541"/>
                </a:lnTo>
                <a:lnTo>
                  <a:pt x="524725" y="712470"/>
                </a:lnTo>
                <a:lnTo>
                  <a:pt x="534784" y="697572"/>
                </a:lnTo>
                <a:lnTo>
                  <a:pt x="538480" y="679386"/>
                </a:lnTo>
                <a:lnTo>
                  <a:pt x="538480" y="538822"/>
                </a:lnTo>
                <a:lnTo>
                  <a:pt x="678954" y="538822"/>
                </a:lnTo>
                <a:lnTo>
                  <a:pt x="697141" y="535127"/>
                </a:lnTo>
                <a:lnTo>
                  <a:pt x="712025" y="525068"/>
                </a:lnTo>
                <a:lnTo>
                  <a:pt x="722083" y="510159"/>
                </a:lnTo>
                <a:lnTo>
                  <a:pt x="725779" y="491972"/>
                </a:lnTo>
                <a:lnTo>
                  <a:pt x="725779" y="398272"/>
                </a:lnTo>
                <a:close/>
              </a:path>
              <a:path w="890270" h="890270">
                <a:moveTo>
                  <a:pt x="889673" y="445122"/>
                </a:moveTo>
                <a:lnTo>
                  <a:pt x="887056" y="396595"/>
                </a:lnTo>
                <a:lnTo>
                  <a:pt x="879411" y="349592"/>
                </a:lnTo>
                <a:lnTo>
                  <a:pt x="867003" y="304368"/>
                </a:lnTo>
                <a:lnTo>
                  <a:pt x="850099" y="261213"/>
                </a:lnTo>
                <a:lnTo>
                  <a:pt x="828967" y="220395"/>
                </a:lnTo>
                <a:lnTo>
                  <a:pt x="819429" y="205867"/>
                </a:lnTo>
                <a:lnTo>
                  <a:pt x="819429" y="445122"/>
                </a:lnTo>
                <a:lnTo>
                  <a:pt x="816521" y="492201"/>
                </a:lnTo>
                <a:lnTo>
                  <a:pt x="808012" y="537514"/>
                </a:lnTo>
                <a:lnTo>
                  <a:pt x="794258" y="580720"/>
                </a:lnTo>
                <a:lnTo>
                  <a:pt x="775601" y="621461"/>
                </a:lnTo>
                <a:lnTo>
                  <a:pt x="752398" y="659396"/>
                </a:lnTo>
                <a:lnTo>
                  <a:pt x="725004" y="694182"/>
                </a:lnTo>
                <a:lnTo>
                  <a:pt x="693750" y="725449"/>
                </a:lnTo>
                <a:lnTo>
                  <a:pt x="658990" y="752868"/>
                </a:lnTo>
                <a:lnTo>
                  <a:pt x="621068" y="776084"/>
                </a:lnTo>
                <a:lnTo>
                  <a:pt x="580351" y="794753"/>
                </a:lnTo>
                <a:lnTo>
                  <a:pt x="537171" y="808520"/>
                </a:lnTo>
                <a:lnTo>
                  <a:pt x="491883" y="817029"/>
                </a:lnTo>
                <a:lnTo>
                  <a:pt x="444830" y="819937"/>
                </a:lnTo>
                <a:lnTo>
                  <a:pt x="397789" y="817029"/>
                </a:lnTo>
                <a:lnTo>
                  <a:pt x="352488" y="808520"/>
                </a:lnTo>
                <a:lnTo>
                  <a:pt x="309321" y="794753"/>
                </a:lnTo>
                <a:lnTo>
                  <a:pt x="268592" y="776084"/>
                </a:lnTo>
                <a:lnTo>
                  <a:pt x="230682" y="752868"/>
                </a:lnTo>
                <a:lnTo>
                  <a:pt x="195922" y="725449"/>
                </a:lnTo>
                <a:lnTo>
                  <a:pt x="164668" y="694182"/>
                </a:lnTo>
                <a:lnTo>
                  <a:pt x="137261" y="659396"/>
                </a:lnTo>
                <a:lnTo>
                  <a:pt x="114058" y="621461"/>
                </a:lnTo>
                <a:lnTo>
                  <a:pt x="95415" y="580720"/>
                </a:lnTo>
                <a:lnTo>
                  <a:pt x="81661" y="537514"/>
                </a:lnTo>
                <a:lnTo>
                  <a:pt x="73152" y="492201"/>
                </a:lnTo>
                <a:lnTo>
                  <a:pt x="70231" y="445122"/>
                </a:lnTo>
                <a:lnTo>
                  <a:pt x="73152" y="398043"/>
                </a:lnTo>
                <a:lnTo>
                  <a:pt x="81661" y="352729"/>
                </a:lnTo>
                <a:lnTo>
                  <a:pt x="95415" y="309524"/>
                </a:lnTo>
                <a:lnTo>
                  <a:pt x="114058" y="268770"/>
                </a:lnTo>
                <a:lnTo>
                  <a:pt x="137261" y="230835"/>
                </a:lnTo>
                <a:lnTo>
                  <a:pt x="164668" y="196062"/>
                </a:lnTo>
                <a:lnTo>
                  <a:pt x="195922" y="164782"/>
                </a:lnTo>
                <a:lnTo>
                  <a:pt x="230682" y="137363"/>
                </a:lnTo>
                <a:lnTo>
                  <a:pt x="268592" y="114147"/>
                </a:lnTo>
                <a:lnTo>
                  <a:pt x="309308" y="95491"/>
                </a:lnTo>
                <a:lnTo>
                  <a:pt x="352488" y="81724"/>
                </a:lnTo>
                <a:lnTo>
                  <a:pt x="397776" y="73215"/>
                </a:lnTo>
                <a:lnTo>
                  <a:pt x="444830" y="70294"/>
                </a:lnTo>
                <a:lnTo>
                  <a:pt x="491883" y="73215"/>
                </a:lnTo>
                <a:lnTo>
                  <a:pt x="537171" y="81724"/>
                </a:lnTo>
                <a:lnTo>
                  <a:pt x="580351" y="95491"/>
                </a:lnTo>
                <a:lnTo>
                  <a:pt x="621068" y="114147"/>
                </a:lnTo>
                <a:lnTo>
                  <a:pt x="658990" y="137363"/>
                </a:lnTo>
                <a:lnTo>
                  <a:pt x="693750" y="164782"/>
                </a:lnTo>
                <a:lnTo>
                  <a:pt x="725004" y="196062"/>
                </a:lnTo>
                <a:lnTo>
                  <a:pt x="752398" y="230835"/>
                </a:lnTo>
                <a:lnTo>
                  <a:pt x="775601" y="268770"/>
                </a:lnTo>
                <a:lnTo>
                  <a:pt x="794258" y="309524"/>
                </a:lnTo>
                <a:lnTo>
                  <a:pt x="808012" y="352729"/>
                </a:lnTo>
                <a:lnTo>
                  <a:pt x="816521" y="398043"/>
                </a:lnTo>
                <a:lnTo>
                  <a:pt x="819429" y="445122"/>
                </a:lnTo>
                <a:lnTo>
                  <a:pt x="819429" y="205867"/>
                </a:lnTo>
                <a:lnTo>
                  <a:pt x="775119" y="146824"/>
                </a:lnTo>
                <a:lnTo>
                  <a:pt x="742937" y="114630"/>
                </a:lnTo>
                <a:lnTo>
                  <a:pt x="707618" y="85839"/>
                </a:lnTo>
                <a:lnTo>
                  <a:pt x="669417" y="60744"/>
                </a:lnTo>
                <a:lnTo>
                  <a:pt x="628624" y="39598"/>
                </a:lnTo>
                <a:lnTo>
                  <a:pt x="585495" y="22682"/>
                </a:lnTo>
                <a:lnTo>
                  <a:pt x="540308" y="10261"/>
                </a:lnTo>
                <a:lnTo>
                  <a:pt x="493331" y="2603"/>
                </a:lnTo>
                <a:lnTo>
                  <a:pt x="444830" y="0"/>
                </a:lnTo>
                <a:lnTo>
                  <a:pt x="396341" y="2603"/>
                </a:lnTo>
                <a:lnTo>
                  <a:pt x="349364" y="10261"/>
                </a:lnTo>
                <a:lnTo>
                  <a:pt x="304177" y="22682"/>
                </a:lnTo>
                <a:lnTo>
                  <a:pt x="261048" y="39598"/>
                </a:lnTo>
                <a:lnTo>
                  <a:pt x="220243" y="60744"/>
                </a:lnTo>
                <a:lnTo>
                  <a:pt x="182054" y="85839"/>
                </a:lnTo>
                <a:lnTo>
                  <a:pt x="146735" y="114630"/>
                </a:lnTo>
                <a:lnTo>
                  <a:pt x="114554" y="146824"/>
                </a:lnTo>
                <a:lnTo>
                  <a:pt x="85775" y="182181"/>
                </a:lnTo>
                <a:lnTo>
                  <a:pt x="60693" y="220395"/>
                </a:lnTo>
                <a:lnTo>
                  <a:pt x="39573" y="261213"/>
                </a:lnTo>
                <a:lnTo>
                  <a:pt x="22656" y="304368"/>
                </a:lnTo>
                <a:lnTo>
                  <a:pt x="10248" y="349592"/>
                </a:lnTo>
                <a:lnTo>
                  <a:pt x="2603" y="396595"/>
                </a:lnTo>
                <a:lnTo>
                  <a:pt x="0" y="445122"/>
                </a:lnTo>
                <a:lnTo>
                  <a:pt x="2603" y="493649"/>
                </a:lnTo>
                <a:lnTo>
                  <a:pt x="10248" y="540651"/>
                </a:lnTo>
                <a:lnTo>
                  <a:pt x="22656" y="585863"/>
                </a:lnTo>
                <a:lnTo>
                  <a:pt x="39573" y="629018"/>
                </a:lnTo>
                <a:lnTo>
                  <a:pt x="60693" y="669836"/>
                </a:lnTo>
                <a:lnTo>
                  <a:pt x="85775" y="708063"/>
                </a:lnTo>
                <a:lnTo>
                  <a:pt x="114554" y="743407"/>
                </a:lnTo>
                <a:lnTo>
                  <a:pt x="146735" y="775601"/>
                </a:lnTo>
                <a:lnTo>
                  <a:pt x="182054" y="804392"/>
                </a:lnTo>
                <a:lnTo>
                  <a:pt x="220243" y="829487"/>
                </a:lnTo>
                <a:lnTo>
                  <a:pt x="261048" y="850633"/>
                </a:lnTo>
                <a:lnTo>
                  <a:pt x="304177" y="867549"/>
                </a:lnTo>
                <a:lnTo>
                  <a:pt x="349364" y="879957"/>
                </a:lnTo>
                <a:lnTo>
                  <a:pt x="396341" y="887615"/>
                </a:lnTo>
                <a:lnTo>
                  <a:pt x="444830" y="890219"/>
                </a:lnTo>
                <a:lnTo>
                  <a:pt x="493331" y="887615"/>
                </a:lnTo>
                <a:lnTo>
                  <a:pt x="540308" y="879957"/>
                </a:lnTo>
                <a:lnTo>
                  <a:pt x="585495" y="867549"/>
                </a:lnTo>
                <a:lnTo>
                  <a:pt x="628624" y="850633"/>
                </a:lnTo>
                <a:lnTo>
                  <a:pt x="669417" y="829487"/>
                </a:lnTo>
                <a:lnTo>
                  <a:pt x="683945" y="819937"/>
                </a:lnTo>
                <a:lnTo>
                  <a:pt x="707618" y="804392"/>
                </a:lnTo>
                <a:lnTo>
                  <a:pt x="742937" y="775601"/>
                </a:lnTo>
                <a:lnTo>
                  <a:pt x="775119" y="743407"/>
                </a:lnTo>
                <a:lnTo>
                  <a:pt x="803884" y="708063"/>
                </a:lnTo>
                <a:lnTo>
                  <a:pt x="828967" y="669836"/>
                </a:lnTo>
                <a:lnTo>
                  <a:pt x="850099" y="629018"/>
                </a:lnTo>
                <a:lnTo>
                  <a:pt x="867003" y="585863"/>
                </a:lnTo>
                <a:lnTo>
                  <a:pt x="879411" y="540651"/>
                </a:lnTo>
                <a:lnTo>
                  <a:pt x="887056" y="493649"/>
                </a:lnTo>
                <a:lnTo>
                  <a:pt x="889673" y="44512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0364" y="771855"/>
            <a:ext cx="3618229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STUDENT</a:t>
            </a:r>
            <a:r>
              <a:rPr dirty="0" spc="-30"/>
              <a:t> </a:t>
            </a:r>
            <a:r>
              <a:rPr dirty="0" spc="-10"/>
              <a:t>FINANCE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17651" y="2134869"/>
            <a:ext cx="6394450" cy="32251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marR="5080" indent="-228600">
              <a:lnSpc>
                <a:spcPct val="120000"/>
              </a:lnSpc>
              <a:spcBef>
                <a:spcPts val="100"/>
              </a:spcBef>
              <a:buClr>
                <a:srgbClr val="B71E42"/>
              </a:buClr>
              <a:buFont typeface="Arial"/>
              <a:buChar char="•"/>
              <a:tabLst>
                <a:tab pos="324485" algn="l"/>
                <a:tab pos="325120" algn="l"/>
              </a:tabLst>
            </a:pPr>
            <a:r>
              <a:rPr dirty="0"/>
              <a:t>	</a:t>
            </a:r>
            <a:r>
              <a:rPr dirty="0" sz="2400">
                <a:latin typeface="Gill Sans MT"/>
                <a:cs typeface="Gill Sans MT"/>
              </a:rPr>
              <a:t>Before</a:t>
            </a:r>
            <a:r>
              <a:rPr dirty="0" sz="2400" spc="-2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your</a:t>
            </a:r>
            <a:r>
              <a:rPr dirty="0" sz="2400" spc="-2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child</a:t>
            </a:r>
            <a:r>
              <a:rPr dirty="0" sz="2400" spc="-3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goes</a:t>
            </a:r>
            <a:r>
              <a:rPr dirty="0" sz="2400" spc="-1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to</a:t>
            </a:r>
            <a:r>
              <a:rPr dirty="0" sz="2400" spc="-30">
                <a:latin typeface="Gill Sans MT"/>
                <a:cs typeface="Gill Sans MT"/>
              </a:rPr>
              <a:t> university,</a:t>
            </a:r>
            <a:r>
              <a:rPr dirty="0" sz="2400" spc="-27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they</a:t>
            </a:r>
            <a:r>
              <a:rPr dirty="0" sz="2400" spc="-25">
                <a:latin typeface="Gill Sans MT"/>
                <a:cs typeface="Gill Sans MT"/>
              </a:rPr>
              <a:t> </a:t>
            </a:r>
            <a:r>
              <a:rPr dirty="0" sz="2400" spc="-20">
                <a:latin typeface="Gill Sans MT"/>
                <a:cs typeface="Gill Sans MT"/>
              </a:rPr>
              <a:t>will </a:t>
            </a:r>
            <a:r>
              <a:rPr dirty="0" sz="2400">
                <a:latin typeface="Gill Sans MT"/>
                <a:cs typeface="Gill Sans MT"/>
              </a:rPr>
              <a:t>need</a:t>
            </a:r>
            <a:r>
              <a:rPr dirty="0" sz="2400" spc="-1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to</a:t>
            </a:r>
            <a:r>
              <a:rPr dirty="0" sz="2400" spc="-2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make</a:t>
            </a:r>
            <a:r>
              <a:rPr dirty="0" sz="2400" spc="-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sure</a:t>
            </a:r>
            <a:r>
              <a:rPr dirty="0" sz="2400" spc="-1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that</a:t>
            </a:r>
            <a:r>
              <a:rPr dirty="0" sz="2400" spc="-1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their</a:t>
            </a:r>
            <a:r>
              <a:rPr dirty="0" sz="2400" spc="-1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financial</a:t>
            </a:r>
            <a:r>
              <a:rPr dirty="0" sz="2400" spc="-3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support</a:t>
            </a:r>
            <a:r>
              <a:rPr dirty="0" sz="2400" spc="-5">
                <a:latin typeface="Gill Sans MT"/>
                <a:cs typeface="Gill Sans MT"/>
              </a:rPr>
              <a:t> </a:t>
            </a:r>
            <a:r>
              <a:rPr dirty="0" sz="2400" spc="-25">
                <a:latin typeface="Gill Sans MT"/>
                <a:cs typeface="Gill Sans MT"/>
              </a:rPr>
              <a:t>has </a:t>
            </a:r>
            <a:r>
              <a:rPr dirty="0" sz="2400">
                <a:latin typeface="Gill Sans MT"/>
                <a:cs typeface="Gill Sans MT"/>
              </a:rPr>
              <a:t>been</a:t>
            </a:r>
            <a:r>
              <a:rPr dirty="0" sz="2400" spc="-10">
                <a:latin typeface="Gill Sans MT"/>
                <a:cs typeface="Gill Sans MT"/>
              </a:rPr>
              <a:t> arranged</a:t>
            </a:r>
            <a:endParaRPr sz="2400">
              <a:latin typeface="Gill Sans MT"/>
              <a:cs typeface="Gill Sans MT"/>
            </a:endParaRPr>
          </a:p>
          <a:p>
            <a:pPr marL="241300" marR="254000" indent="-2286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400">
                <a:latin typeface="Gill Sans MT"/>
                <a:cs typeface="Gill Sans MT"/>
              </a:rPr>
              <a:t>Student</a:t>
            </a:r>
            <a:r>
              <a:rPr dirty="0" sz="2400" spc="-4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Finance</a:t>
            </a:r>
            <a:r>
              <a:rPr dirty="0" sz="2400" spc="-3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England</a:t>
            </a:r>
            <a:r>
              <a:rPr dirty="0" sz="2400" spc="-4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(SFE)</a:t>
            </a:r>
            <a:r>
              <a:rPr dirty="0" sz="2400" spc="-2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provides</a:t>
            </a:r>
            <a:r>
              <a:rPr dirty="0" sz="2400" spc="-35">
                <a:latin typeface="Gill Sans MT"/>
                <a:cs typeface="Gill Sans MT"/>
              </a:rPr>
              <a:t> </a:t>
            </a:r>
            <a:r>
              <a:rPr dirty="0" sz="2400" spc="-10">
                <a:latin typeface="Gill Sans MT"/>
                <a:cs typeface="Gill Sans MT"/>
              </a:rPr>
              <a:t>financial </a:t>
            </a:r>
            <a:r>
              <a:rPr dirty="0" sz="2400">
                <a:latin typeface="Gill Sans MT"/>
                <a:cs typeface="Gill Sans MT"/>
              </a:rPr>
              <a:t>support on</a:t>
            </a:r>
            <a:r>
              <a:rPr dirty="0" sz="2400" spc="-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behalf</a:t>
            </a:r>
            <a:r>
              <a:rPr dirty="0" sz="2400" spc="1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of</a:t>
            </a:r>
            <a:r>
              <a:rPr dirty="0" sz="2400" spc="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the</a:t>
            </a:r>
            <a:r>
              <a:rPr dirty="0" sz="2400" spc="1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UK</a:t>
            </a:r>
            <a:r>
              <a:rPr dirty="0" sz="2400" spc="10">
                <a:latin typeface="Gill Sans MT"/>
                <a:cs typeface="Gill Sans MT"/>
              </a:rPr>
              <a:t> </a:t>
            </a:r>
            <a:r>
              <a:rPr dirty="0" sz="2400" spc="-10">
                <a:latin typeface="Gill Sans MT"/>
                <a:cs typeface="Gill Sans MT"/>
              </a:rPr>
              <a:t>Government</a:t>
            </a:r>
            <a:endParaRPr sz="2400">
              <a:latin typeface="Gill Sans MT"/>
              <a:cs typeface="Gill Sans MT"/>
            </a:endParaRPr>
          </a:p>
          <a:p>
            <a:pPr marL="241300" marR="1091565">
              <a:lnSpc>
                <a:spcPct val="120000"/>
              </a:lnSpc>
            </a:pPr>
            <a:r>
              <a:rPr dirty="0" sz="2400">
                <a:latin typeface="Gill Sans MT"/>
                <a:cs typeface="Gill Sans MT"/>
              </a:rPr>
              <a:t>to</a:t>
            </a:r>
            <a:r>
              <a:rPr dirty="0" sz="2400" spc="-4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students</a:t>
            </a:r>
            <a:r>
              <a:rPr dirty="0" sz="2400" spc="-1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from</a:t>
            </a:r>
            <a:r>
              <a:rPr dirty="0" sz="2400" spc="-2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England</a:t>
            </a:r>
            <a:r>
              <a:rPr dirty="0" sz="2400" spc="-1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entering</a:t>
            </a:r>
            <a:r>
              <a:rPr dirty="0" sz="2400" spc="-10">
                <a:latin typeface="Gill Sans MT"/>
                <a:cs typeface="Gill Sans MT"/>
              </a:rPr>
              <a:t> higher </a:t>
            </a:r>
            <a:r>
              <a:rPr dirty="0" sz="2400">
                <a:latin typeface="Gill Sans MT"/>
                <a:cs typeface="Gill Sans MT"/>
              </a:rPr>
              <a:t>education</a:t>
            </a:r>
            <a:r>
              <a:rPr dirty="0" sz="2400" spc="-1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in</a:t>
            </a:r>
            <a:r>
              <a:rPr dirty="0" sz="2400" spc="-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the </a:t>
            </a:r>
            <a:r>
              <a:rPr dirty="0" sz="2400" spc="-25">
                <a:latin typeface="Gill Sans MT"/>
                <a:cs typeface="Gill Sans MT"/>
              </a:rPr>
              <a:t>UK</a:t>
            </a:r>
            <a:endParaRPr sz="2400">
              <a:latin typeface="Gill Sans MT"/>
              <a:cs typeface="Gill Sans MT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51803" y="4131564"/>
            <a:ext cx="2538983" cy="1921764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ctr" marL="314325">
              <a:lnSpc>
                <a:spcPts val="3654"/>
              </a:lnSpc>
              <a:spcBef>
                <a:spcPts val="105"/>
              </a:spcBef>
            </a:pPr>
            <a:r>
              <a:rPr dirty="0"/>
              <a:t>NHSBSA</a:t>
            </a:r>
            <a:r>
              <a:rPr dirty="0" spc="-25"/>
              <a:t> </a:t>
            </a:r>
            <a:r>
              <a:rPr dirty="0"/>
              <a:t>MAINTENANCE</a:t>
            </a:r>
            <a:r>
              <a:rPr dirty="0" spc="-10"/>
              <a:t> </a:t>
            </a:r>
            <a:r>
              <a:rPr dirty="0"/>
              <a:t>GRANT</a:t>
            </a:r>
            <a:r>
              <a:rPr dirty="0" spc="-50"/>
              <a:t> –</a:t>
            </a:r>
          </a:p>
          <a:p>
            <a:pPr algn="ctr" marL="316230">
              <a:lnSpc>
                <a:spcPts val="3654"/>
              </a:lnSpc>
            </a:pPr>
            <a:r>
              <a:rPr dirty="0"/>
              <a:t>COURSE</a:t>
            </a:r>
            <a:r>
              <a:rPr dirty="0" spc="-40"/>
              <a:t> </a:t>
            </a:r>
            <a:r>
              <a:rPr dirty="0" spc="-10"/>
              <a:t>SUBJECTS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522602" y="2008479"/>
            <a:ext cx="5930265" cy="30943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283210">
              <a:lnSpc>
                <a:spcPct val="120100"/>
              </a:lnSpc>
              <a:spcBef>
                <a:spcPts val="95"/>
              </a:spcBef>
            </a:pPr>
            <a:r>
              <a:rPr dirty="0" sz="2000">
                <a:latin typeface="Gill Sans MT"/>
                <a:cs typeface="Gill Sans MT"/>
              </a:rPr>
              <a:t>Other</a:t>
            </a:r>
            <a:r>
              <a:rPr dirty="0" sz="2000" spc="-5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payments</a:t>
            </a:r>
            <a:r>
              <a:rPr dirty="0" sz="2000" spc="-6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could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be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available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for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eligible</a:t>
            </a:r>
            <a:r>
              <a:rPr dirty="0" sz="2000" spc="-65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students including;</a:t>
            </a:r>
            <a:endParaRPr sz="20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148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 spc="-10">
                <a:latin typeface="Gill Sans MT"/>
                <a:cs typeface="Gill Sans MT"/>
              </a:rPr>
              <a:t>Childcare</a:t>
            </a:r>
            <a:r>
              <a:rPr dirty="0" sz="2000" spc="-204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Allowance</a:t>
            </a:r>
            <a:endParaRPr sz="20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148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latin typeface="Gill Sans MT"/>
                <a:cs typeface="Gill Sans MT"/>
              </a:rPr>
              <a:t>Disabled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Student</a:t>
            </a:r>
            <a:r>
              <a:rPr dirty="0" sz="2000" spc="-225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Allowances</a:t>
            </a:r>
            <a:endParaRPr sz="20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148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latin typeface="Gill Sans MT"/>
                <a:cs typeface="Gill Sans MT"/>
              </a:rPr>
              <a:t>NHS</a:t>
            </a:r>
            <a:r>
              <a:rPr dirty="0" sz="2000" spc="-1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Bursary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Hardship</a:t>
            </a:r>
            <a:r>
              <a:rPr dirty="0" sz="2000" spc="-5">
                <a:latin typeface="Gill Sans MT"/>
                <a:cs typeface="Gill Sans MT"/>
              </a:rPr>
              <a:t> </a:t>
            </a:r>
            <a:r>
              <a:rPr dirty="0" sz="2000" spc="-20">
                <a:latin typeface="Gill Sans MT"/>
                <a:cs typeface="Gill Sans MT"/>
              </a:rPr>
              <a:t>grant</a:t>
            </a:r>
            <a:endParaRPr sz="20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147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 spc="-60">
                <a:latin typeface="Gill Sans MT"/>
                <a:cs typeface="Gill Sans MT"/>
              </a:rPr>
              <a:t>Travel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and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Dual</a:t>
            </a:r>
            <a:r>
              <a:rPr dirty="0" sz="2000" spc="-2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Accommodation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Expenses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to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help</a:t>
            </a:r>
            <a:r>
              <a:rPr dirty="0" sz="2000" spc="-20">
                <a:latin typeface="Gill Sans MT"/>
                <a:cs typeface="Gill Sans MT"/>
              </a:rPr>
              <a:t> with</a:t>
            </a:r>
            <a:endParaRPr sz="2000">
              <a:latin typeface="Gill Sans MT"/>
              <a:cs typeface="Gill Sans MT"/>
            </a:endParaRPr>
          </a:p>
          <a:p>
            <a:pPr marL="240665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Gill Sans MT"/>
                <a:cs typeface="Gill Sans MT"/>
              </a:rPr>
              <a:t>clinical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placements</a:t>
            </a:r>
            <a:endParaRPr sz="2000">
              <a:latin typeface="Gill Sans MT"/>
              <a:cs typeface="Gill Sans MT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4128897" y="5406135"/>
            <a:ext cx="890269" cy="890269"/>
          </a:xfrm>
          <a:custGeom>
            <a:avLst/>
            <a:gdLst/>
            <a:ahLst/>
            <a:cxnLst/>
            <a:rect l="l" t="t" r="r" b="b"/>
            <a:pathLst>
              <a:path w="890270" h="890270">
                <a:moveTo>
                  <a:pt x="725779" y="398272"/>
                </a:moveTo>
                <a:lnTo>
                  <a:pt x="722083" y="380072"/>
                </a:lnTo>
                <a:lnTo>
                  <a:pt x="712025" y="365175"/>
                </a:lnTo>
                <a:lnTo>
                  <a:pt x="697141" y="355117"/>
                </a:lnTo>
                <a:lnTo>
                  <a:pt x="678954" y="351409"/>
                </a:lnTo>
                <a:lnTo>
                  <a:pt x="538480" y="351409"/>
                </a:lnTo>
                <a:lnTo>
                  <a:pt x="538480" y="210858"/>
                </a:lnTo>
                <a:lnTo>
                  <a:pt x="534784" y="192659"/>
                </a:lnTo>
                <a:lnTo>
                  <a:pt x="524725" y="177761"/>
                </a:lnTo>
                <a:lnTo>
                  <a:pt x="509841" y="167703"/>
                </a:lnTo>
                <a:lnTo>
                  <a:pt x="491655" y="164007"/>
                </a:lnTo>
                <a:lnTo>
                  <a:pt x="398005" y="164007"/>
                </a:lnTo>
                <a:lnTo>
                  <a:pt x="379831" y="167703"/>
                </a:lnTo>
                <a:lnTo>
                  <a:pt x="364934" y="177761"/>
                </a:lnTo>
                <a:lnTo>
                  <a:pt x="354876" y="192659"/>
                </a:lnTo>
                <a:lnTo>
                  <a:pt x="351180" y="210858"/>
                </a:lnTo>
                <a:lnTo>
                  <a:pt x="351180" y="351409"/>
                </a:lnTo>
                <a:lnTo>
                  <a:pt x="210705" y="351409"/>
                </a:lnTo>
                <a:lnTo>
                  <a:pt x="192532" y="355117"/>
                </a:lnTo>
                <a:lnTo>
                  <a:pt x="177634" y="365175"/>
                </a:lnTo>
                <a:lnTo>
                  <a:pt x="167576" y="380072"/>
                </a:lnTo>
                <a:lnTo>
                  <a:pt x="163880" y="398272"/>
                </a:lnTo>
                <a:lnTo>
                  <a:pt x="163880" y="491972"/>
                </a:lnTo>
                <a:lnTo>
                  <a:pt x="167576" y="510159"/>
                </a:lnTo>
                <a:lnTo>
                  <a:pt x="177634" y="525068"/>
                </a:lnTo>
                <a:lnTo>
                  <a:pt x="192532" y="535127"/>
                </a:lnTo>
                <a:lnTo>
                  <a:pt x="210705" y="538822"/>
                </a:lnTo>
                <a:lnTo>
                  <a:pt x="351180" y="538822"/>
                </a:lnTo>
                <a:lnTo>
                  <a:pt x="351180" y="679386"/>
                </a:lnTo>
                <a:lnTo>
                  <a:pt x="354876" y="697572"/>
                </a:lnTo>
                <a:lnTo>
                  <a:pt x="364934" y="712470"/>
                </a:lnTo>
                <a:lnTo>
                  <a:pt x="379831" y="722541"/>
                </a:lnTo>
                <a:lnTo>
                  <a:pt x="398005" y="726236"/>
                </a:lnTo>
                <a:lnTo>
                  <a:pt x="491655" y="726236"/>
                </a:lnTo>
                <a:lnTo>
                  <a:pt x="509841" y="722541"/>
                </a:lnTo>
                <a:lnTo>
                  <a:pt x="524725" y="712470"/>
                </a:lnTo>
                <a:lnTo>
                  <a:pt x="534784" y="697572"/>
                </a:lnTo>
                <a:lnTo>
                  <a:pt x="538480" y="679386"/>
                </a:lnTo>
                <a:lnTo>
                  <a:pt x="538480" y="538822"/>
                </a:lnTo>
                <a:lnTo>
                  <a:pt x="678954" y="538822"/>
                </a:lnTo>
                <a:lnTo>
                  <a:pt x="697141" y="535127"/>
                </a:lnTo>
                <a:lnTo>
                  <a:pt x="712025" y="525068"/>
                </a:lnTo>
                <a:lnTo>
                  <a:pt x="722083" y="510159"/>
                </a:lnTo>
                <a:lnTo>
                  <a:pt x="725779" y="491972"/>
                </a:lnTo>
                <a:lnTo>
                  <a:pt x="725779" y="398272"/>
                </a:lnTo>
                <a:close/>
              </a:path>
              <a:path w="890270" h="890270">
                <a:moveTo>
                  <a:pt x="889673" y="445122"/>
                </a:moveTo>
                <a:lnTo>
                  <a:pt x="887056" y="396595"/>
                </a:lnTo>
                <a:lnTo>
                  <a:pt x="879411" y="349592"/>
                </a:lnTo>
                <a:lnTo>
                  <a:pt x="867003" y="304368"/>
                </a:lnTo>
                <a:lnTo>
                  <a:pt x="850099" y="261213"/>
                </a:lnTo>
                <a:lnTo>
                  <a:pt x="828967" y="220395"/>
                </a:lnTo>
                <a:lnTo>
                  <a:pt x="819429" y="205867"/>
                </a:lnTo>
                <a:lnTo>
                  <a:pt x="819429" y="445122"/>
                </a:lnTo>
                <a:lnTo>
                  <a:pt x="816521" y="492201"/>
                </a:lnTo>
                <a:lnTo>
                  <a:pt x="808012" y="537514"/>
                </a:lnTo>
                <a:lnTo>
                  <a:pt x="794258" y="580720"/>
                </a:lnTo>
                <a:lnTo>
                  <a:pt x="775601" y="621461"/>
                </a:lnTo>
                <a:lnTo>
                  <a:pt x="752398" y="659396"/>
                </a:lnTo>
                <a:lnTo>
                  <a:pt x="725004" y="694182"/>
                </a:lnTo>
                <a:lnTo>
                  <a:pt x="693750" y="725449"/>
                </a:lnTo>
                <a:lnTo>
                  <a:pt x="658990" y="752868"/>
                </a:lnTo>
                <a:lnTo>
                  <a:pt x="621068" y="776084"/>
                </a:lnTo>
                <a:lnTo>
                  <a:pt x="580351" y="794753"/>
                </a:lnTo>
                <a:lnTo>
                  <a:pt x="537171" y="808520"/>
                </a:lnTo>
                <a:lnTo>
                  <a:pt x="491883" y="817029"/>
                </a:lnTo>
                <a:lnTo>
                  <a:pt x="444830" y="819937"/>
                </a:lnTo>
                <a:lnTo>
                  <a:pt x="397789" y="817029"/>
                </a:lnTo>
                <a:lnTo>
                  <a:pt x="352488" y="808520"/>
                </a:lnTo>
                <a:lnTo>
                  <a:pt x="309321" y="794753"/>
                </a:lnTo>
                <a:lnTo>
                  <a:pt x="268592" y="776084"/>
                </a:lnTo>
                <a:lnTo>
                  <a:pt x="230682" y="752868"/>
                </a:lnTo>
                <a:lnTo>
                  <a:pt x="195922" y="725449"/>
                </a:lnTo>
                <a:lnTo>
                  <a:pt x="164668" y="694182"/>
                </a:lnTo>
                <a:lnTo>
                  <a:pt x="137261" y="659396"/>
                </a:lnTo>
                <a:lnTo>
                  <a:pt x="114058" y="621461"/>
                </a:lnTo>
                <a:lnTo>
                  <a:pt x="95415" y="580720"/>
                </a:lnTo>
                <a:lnTo>
                  <a:pt x="81661" y="537514"/>
                </a:lnTo>
                <a:lnTo>
                  <a:pt x="73152" y="492201"/>
                </a:lnTo>
                <a:lnTo>
                  <a:pt x="70231" y="445122"/>
                </a:lnTo>
                <a:lnTo>
                  <a:pt x="73152" y="398043"/>
                </a:lnTo>
                <a:lnTo>
                  <a:pt x="81661" y="352729"/>
                </a:lnTo>
                <a:lnTo>
                  <a:pt x="95415" y="309524"/>
                </a:lnTo>
                <a:lnTo>
                  <a:pt x="114058" y="268770"/>
                </a:lnTo>
                <a:lnTo>
                  <a:pt x="137261" y="230835"/>
                </a:lnTo>
                <a:lnTo>
                  <a:pt x="164668" y="196062"/>
                </a:lnTo>
                <a:lnTo>
                  <a:pt x="195922" y="164782"/>
                </a:lnTo>
                <a:lnTo>
                  <a:pt x="230682" y="137363"/>
                </a:lnTo>
                <a:lnTo>
                  <a:pt x="268592" y="114147"/>
                </a:lnTo>
                <a:lnTo>
                  <a:pt x="309308" y="95491"/>
                </a:lnTo>
                <a:lnTo>
                  <a:pt x="352488" y="81724"/>
                </a:lnTo>
                <a:lnTo>
                  <a:pt x="397776" y="73215"/>
                </a:lnTo>
                <a:lnTo>
                  <a:pt x="444830" y="70294"/>
                </a:lnTo>
                <a:lnTo>
                  <a:pt x="491883" y="73215"/>
                </a:lnTo>
                <a:lnTo>
                  <a:pt x="537171" y="81724"/>
                </a:lnTo>
                <a:lnTo>
                  <a:pt x="580351" y="95491"/>
                </a:lnTo>
                <a:lnTo>
                  <a:pt x="621068" y="114147"/>
                </a:lnTo>
                <a:lnTo>
                  <a:pt x="658990" y="137363"/>
                </a:lnTo>
                <a:lnTo>
                  <a:pt x="693750" y="164782"/>
                </a:lnTo>
                <a:lnTo>
                  <a:pt x="725004" y="196062"/>
                </a:lnTo>
                <a:lnTo>
                  <a:pt x="752398" y="230835"/>
                </a:lnTo>
                <a:lnTo>
                  <a:pt x="775601" y="268770"/>
                </a:lnTo>
                <a:lnTo>
                  <a:pt x="794258" y="309524"/>
                </a:lnTo>
                <a:lnTo>
                  <a:pt x="808012" y="352729"/>
                </a:lnTo>
                <a:lnTo>
                  <a:pt x="816521" y="398043"/>
                </a:lnTo>
                <a:lnTo>
                  <a:pt x="819429" y="445122"/>
                </a:lnTo>
                <a:lnTo>
                  <a:pt x="819429" y="205867"/>
                </a:lnTo>
                <a:lnTo>
                  <a:pt x="775119" y="146824"/>
                </a:lnTo>
                <a:lnTo>
                  <a:pt x="742937" y="114630"/>
                </a:lnTo>
                <a:lnTo>
                  <a:pt x="707618" y="85839"/>
                </a:lnTo>
                <a:lnTo>
                  <a:pt x="669417" y="60744"/>
                </a:lnTo>
                <a:lnTo>
                  <a:pt x="628624" y="39598"/>
                </a:lnTo>
                <a:lnTo>
                  <a:pt x="585495" y="22682"/>
                </a:lnTo>
                <a:lnTo>
                  <a:pt x="540308" y="10261"/>
                </a:lnTo>
                <a:lnTo>
                  <a:pt x="493331" y="2603"/>
                </a:lnTo>
                <a:lnTo>
                  <a:pt x="444830" y="0"/>
                </a:lnTo>
                <a:lnTo>
                  <a:pt x="396341" y="2603"/>
                </a:lnTo>
                <a:lnTo>
                  <a:pt x="349364" y="10261"/>
                </a:lnTo>
                <a:lnTo>
                  <a:pt x="304177" y="22682"/>
                </a:lnTo>
                <a:lnTo>
                  <a:pt x="261048" y="39598"/>
                </a:lnTo>
                <a:lnTo>
                  <a:pt x="220243" y="60744"/>
                </a:lnTo>
                <a:lnTo>
                  <a:pt x="182054" y="85839"/>
                </a:lnTo>
                <a:lnTo>
                  <a:pt x="146735" y="114630"/>
                </a:lnTo>
                <a:lnTo>
                  <a:pt x="114554" y="146824"/>
                </a:lnTo>
                <a:lnTo>
                  <a:pt x="85775" y="182181"/>
                </a:lnTo>
                <a:lnTo>
                  <a:pt x="60693" y="220395"/>
                </a:lnTo>
                <a:lnTo>
                  <a:pt x="39573" y="261213"/>
                </a:lnTo>
                <a:lnTo>
                  <a:pt x="22656" y="304368"/>
                </a:lnTo>
                <a:lnTo>
                  <a:pt x="10248" y="349592"/>
                </a:lnTo>
                <a:lnTo>
                  <a:pt x="2603" y="396595"/>
                </a:lnTo>
                <a:lnTo>
                  <a:pt x="0" y="445122"/>
                </a:lnTo>
                <a:lnTo>
                  <a:pt x="2603" y="493649"/>
                </a:lnTo>
                <a:lnTo>
                  <a:pt x="10248" y="540651"/>
                </a:lnTo>
                <a:lnTo>
                  <a:pt x="22656" y="585863"/>
                </a:lnTo>
                <a:lnTo>
                  <a:pt x="39573" y="629018"/>
                </a:lnTo>
                <a:lnTo>
                  <a:pt x="60693" y="669836"/>
                </a:lnTo>
                <a:lnTo>
                  <a:pt x="85775" y="708063"/>
                </a:lnTo>
                <a:lnTo>
                  <a:pt x="114554" y="743407"/>
                </a:lnTo>
                <a:lnTo>
                  <a:pt x="146735" y="775601"/>
                </a:lnTo>
                <a:lnTo>
                  <a:pt x="182054" y="804392"/>
                </a:lnTo>
                <a:lnTo>
                  <a:pt x="220243" y="829487"/>
                </a:lnTo>
                <a:lnTo>
                  <a:pt x="261048" y="850633"/>
                </a:lnTo>
                <a:lnTo>
                  <a:pt x="304177" y="867549"/>
                </a:lnTo>
                <a:lnTo>
                  <a:pt x="349364" y="879957"/>
                </a:lnTo>
                <a:lnTo>
                  <a:pt x="396341" y="887615"/>
                </a:lnTo>
                <a:lnTo>
                  <a:pt x="444830" y="890219"/>
                </a:lnTo>
                <a:lnTo>
                  <a:pt x="493331" y="887615"/>
                </a:lnTo>
                <a:lnTo>
                  <a:pt x="540308" y="879957"/>
                </a:lnTo>
                <a:lnTo>
                  <a:pt x="585495" y="867549"/>
                </a:lnTo>
                <a:lnTo>
                  <a:pt x="628624" y="850633"/>
                </a:lnTo>
                <a:lnTo>
                  <a:pt x="669417" y="829487"/>
                </a:lnTo>
                <a:lnTo>
                  <a:pt x="683945" y="819937"/>
                </a:lnTo>
                <a:lnTo>
                  <a:pt x="707618" y="804392"/>
                </a:lnTo>
                <a:lnTo>
                  <a:pt x="742937" y="775601"/>
                </a:lnTo>
                <a:lnTo>
                  <a:pt x="775119" y="743407"/>
                </a:lnTo>
                <a:lnTo>
                  <a:pt x="803884" y="708063"/>
                </a:lnTo>
                <a:lnTo>
                  <a:pt x="828967" y="669836"/>
                </a:lnTo>
                <a:lnTo>
                  <a:pt x="850099" y="629018"/>
                </a:lnTo>
                <a:lnTo>
                  <a:pt x="867003" y="585863"/>
                </a:lnTo>
                <a:lnTo>
                  <a:pt x="879411" y="540651"/>
                </a:lnTo>
                <a:lnTo>
                  <a:pt x="887056" y="493649"/>
                </a:lnTo>
                <a:lnTo>
                  <a:pt x="889673" y="44512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7945" rIns="0" bIns="0" rtlCol="0" vert="horz">
            <a:spAutoFit/>
          </a:bodyPr>
          <a:lstStyle/>
          <a:p>
            <a:pPr marL="2614930" marR="5080" indent="-1454785">
              <a:lnSpc>
                <a:spcPts val="3460"/>
              </a:lnSpc>
              <a:spcBef>
                <a:spcPts val="535"/>
              </a:spcBef>
            </a:pPr>
            <a:r>
              <a:rPr dirty="0" spc="-25"/>
              <a:t>APPLYING</a:t>
            </a:r>
            <a:r>
              <a:rPr dirty="0" spc="-95"/>
              <a:t> </a:t>
            </a:r>
            <a:r>
              <a:rPr dirty="0"/>
              <a:t>FOR</a:t>
            </a:r>
            <a:r>
              <a:rPr dirty="0" spc="-85"/>
              <a:t> </a:t>
            </a:r>
            <a:r>
              <a:rPr dirty="0" spc="-10"/>
              <a:t>STUDENT FINANCE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31570" y="2016693"/>
            <a:ext cx="7499350" cy="3089275"/>
          </a:xfrm>
          <a:prstGeom prst="rect">
            <a:avLst/>
          </a:prstGeom>
        </p:spPr>
        <p:txBody>
          <a:bodyPr wrap="square" lIns="0" tIns="4254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33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latin typeface="Gill Sans MT"/>
                <a:cs typeface="Gill Sans MT"/>
              </a:rPr>
              <a:t>Applications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are</a:t>
            </a:r>
            <a:r>
              <a:rPr dirty="0" sz="2000" spc="-1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made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online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at</a:t>
            </a:r>
            <a:r>
              <a:rPr dirty="0" sz="2000" spc="-5">
                <a:latin typeface="Gill Sans MT"/>
                <a:cs typeface="Gill Sans MT"/>
              </a:rPr>
              <a:t> </a:t>
            </a:r>
            <a:r>
              <a:rPr dirty="0" sz="2000" spc="-20" b="1">
                <a:latin typeface="Gill Sans MT"/>
                <a:cs typeface="Gill Sans MT"/>
                <a:hlinkClick r:id="rId2"/>
              </a:rPr>
              <a:t>www.gov.uk/studentfinance</a:t>
            </a:r>
            <a:r>
              <a:rPr dirty="0" sz="2000" spc="-45" b="1">
                <a:latin typeface="Gill Sans MT"/>
                <a:cs typeface="Gill Sans MT"/>
                <a:hlinkClick r:id="rId2"/>
              </a:rPr>
              <a:t> </a:t>
            </a:r>
            <a:r>
              <a:rPr dirty="0" sz="2000" spc="-25">
                <a:latin typeface="Gill Sans MT"/>
                <a:cs typeface="Gill Sans MT"/>
              </a:rPr>
              <a:t>(EU</a:t>
            </a:r>
            <a:endParaRPr sz="2000">
              <a:latin typeface="Gill Sans MT"/>
              <a:cs typeface="Gill Sans MT"/>
            </a:endParaRPr>
          </a:p>
          <a:p>
            <a:pPr marL="241300">
              <a:lnSpc>
                <a:spcPct val="100000"/>
              </a:lnSpc>
              <a:spcBef>
                <a:spcPts val="240"/>
              </a:spcBef>
            </a:pPr>
            <a:r>
              <a:rPr dirty="0" sz="2000">
                <a:latin typeface="Gill Sans MT"/>
                <a:cs typeface="Gill Sans MT"/>
              </a:rPr>
              <a:t>students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need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to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complete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different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form)</a:t>
            </a:r>
            <a:endParaRPr sz="20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124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latin typeface="Gill Sans MT"/>
                <a:cs typeface="Gill Sans MT"/>
              </a:rPr>
              <a:t>It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Gill Sans MT"/>
                <a:cs typeface="Gill Sans MT"/>
              </a:rPr>
              <a:t>does</a:t>
            </a:r>
            <a:r>
              <a:rPr dirty="0" u="sng" sz="2000" spc="-30" b="1">
                <a:uFill>
                  <a:solidFill>
                    <a:srgbClr val="000000"/>
                  </a:solidFill>
                </a:uFill>
                <a:latin typeface="Gill Sans MT"/>
                <a:cs typeface="Gill Sans MT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Gill Sans MT"/>
                <a:cs typeface="Gill Sans MT"/>
              </a:rPr>
              <a:t>not</a:t>
            </a:r>
            <a:r>
              <a:rPr dirty="0" sz="2000" spc="-20" b="1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rely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on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confirmed</a:t>
            </a:r>
            <a:r>
              <a:rPr dirty="0" sz="2000" spc="-5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place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at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university</a:t>
            </a:r>
            <a:r>
              <a:rPr dirty="0" sz="2000" spc="-5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or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college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to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apply</a:t>
            </a:r>
            <a:endParaRPr sz="20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124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latin typeface="Gill Sans MT"/>
                <a:cs typeface="Gill Sans MT"/>
              </a:rPr>
              <a:t>Students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can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apply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with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their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preferred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choice,</a:t>
            </a:r>
            <a:r>
              <a:rPr dirty="0" sz="2000" spc="-229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and</a:t>
            </a:r>
            <a:r>
              <a:rPr dirty="0" sz="2000" spc="-1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they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can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change</a:t>
            </a:r>
            <a:endParaRPr sz="2000">
              <a:latin typeface="Gill Sans MT"/>
              <a:cs typeface="Gill Sans MT"/>
            </a:endParaRPr>
          </a:p>
          <a:p>
            <a:pPr marL="241300">
              <a:lnSpc>
                <a:spcPct val="100000"/>
              </a:lnSpc>
              <a:spcBef>
                <a:spcPts val="240"/>
              </a:spcBef>
            </a:pPr>
            <a:r>
              <a:rPr dirty="0" sz="2000">
                <a:latin typeface="Gill Sans MT"/>
                <a:cs typeface="Gill Sans MT"/>
              </a:rPr>
              <a:t>the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details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later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if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needed</a:t>
            </a:r>
            <a:endParaRPr sz="2000">
              <a:latin typeface="Gill Sans MT"/>
              <a:cs typeface="Gill Sans MT"/>
            </a:endParaRPr>
          </a:p>
          <a:p>
            <a:pPr marL="241300" marR="5080" indent="-228600">
              <a:lnSpc>
                <a:spcPct val="110000"/>
              </a:lnSpc>
              <a:spcBef>
                <a:spcPts val="100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latin typeface="Gill Sans MT"/>
                <a:cs typeface="Gill Sans MT"/>
              </a:rPr>
              <a:t>The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process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should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be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started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as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early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as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possible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to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make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 spc="-20">
                <a:latin typeface="Gill Sans MT"/>
                <a:cs typeface="Gill Sans MT"/>
              </a:rPr>
              <a:t>sure </a:t>
            </a:r>
            <a:r>
              <a:rPr dirty="0" sz="2000">
                <a:latin typeface="Gill Sans MT"/>
                <a:cs typeface="Gill Sans MT"/>
              </a:rPr>
              <a:t>finances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are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in</a:t>
            </a:r>
            <a:r>
              <a:rPr dirty="0" sz="2000" spc="-1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place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for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start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of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their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course;</a:t>
            </a:r>
            <a:r>
              <a:rPr dirty="0" sz="2000" spc="-204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it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can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take up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to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6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 spc="-25">
                <a:latin typeface="Gill Sans MT"/>
                <a:cs typeface="Gill Sans MT"/>
              </a:rPr>
              <a:t>to </a:t>
            </a:r>
            <a:r>
              <a:rPr dirty="0" sz="2000">
                <a:latin typeface="Gill Sans MT"/>
                <a:cs typeface="Gill Sans MT"/>
              </a:rPr>
              <a:t>8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weeks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to</a:t>
            </a:r>
            <a:r>
              <a:rPr dirty="0" sz="2000" spc="-5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process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an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application</a:t>
            </a:r>
            <a:endParaRPr sz="2000">
              <a:latin typeface="Gill Sans MT"/>
              <a:cs typeface="Gill Sans MT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4098175" y="5310670"/>
            <a:ext cx="952500" cy="1138555"/>
          </a:xfrm>
          <a:custGeom>
            <a:avLst/>
            <a:gdLst/>
            <a:ahLst/>
            <a:cxnLst/>
            <a:rect l="l" t="t" r="r" b="b"/>
            <a:pathLst>
              <a:path w="952500" h="1138554">
                <a:moveTo>
                  <a:pt x="714070" y="238163"/>
                </a:moveTo>
                <a:lnTo>
                  <a:pt x="709231" y="190157"/>
                </a:lnTo>
                <a:lnTo>
                  <a:pt x="695363" y="145453"/>
                </a:lnTo>
                <a:lnTo>
                  <a:pt x="673417" y="105003"/>
                </a:lnTo>
                <a:lnTo>
                  <a:pt x="644347" y="69748"/>
                </a:lnTo>
                <a:lnTo>
                  <a:pt x="609130" y="40665"/>
                </a:lnTo>
                <a:lnTo>
                  <a:pt x="568693" y="18707"/>
                </a:lnTo>
                <a:lnTo>
                  <a:pt x="524014" y="4838"/>
                </a:lnTo>
                <a:lnTo>
                  <a:pt x="476046" y="0"/>
                </a:lnTo>
                <a:lnTo>
                  <a:pt x="428078" y="4838"/>
                </a:lnTo>
                <a:lnTo>
                  <a:pt x="383400" y="18707"/>
                </a:lnTo>
                <a:lnTo>
                  <a:pt x="342963" y="40665"/>
                </a:lnTo>
                <a:lnTo>
                  <a:pt x="307733" y="69748"/>
                </a:lnTo>
                <a:lnTo>
                  <a:pt x="278676" y="105003"/>
                </a:lnTo>
                <a:lnTo>
                  <a:pt x="256730" y="145453"/>
                </a:lnTo>
                <a:lnTo>
                  <a:pt x="242862" y="190157"/>
                </a:lnTo>
                <a:lnTo>
                  <a:pt x="238023" y="238163"/>
                </a:lnTo>
                <a:lnTo>
                  <a:pt x="242862" y="286156"/>
                </a:lnTo>
                <a:lnTo>
                  <a:pt x="256730" y="330860"/>
                </a:lnTo>
                <a:lnTo>
                  <a:pt x="278676" y="371309"/>
                </a:lnTo>
                <a:lnTo>
                  <a:pt x="307733" y="406565"/>
                </a:lnTo>
                <a:lnTo>
                  <a:pt x="342963" y="435648"/>
                </a:lnTo>
                <a:lnTo>
                  <a:pt x="383400" y="457606"/>
                </a:lnTo>
                <a:lnTo>
                  <a:pt x="428078" y="471487"/>
                </a:lnTo>
                <a:lnTo>
                  <a:pt x="476046" y="476326"/>
                </a:lnTo>
                <a:lnTo>
                  <a:pt x="524014" y="471487"/>
                </a:lnTo>
                <a:lnTo>
                  <a:pt x="568693" y="457606"/>
                </a:lnTo>
                <a:lnTo>
                  <a:pt x="609130" y="435648"/>
                </a:lnTo>
                <a:lnTo>
                  <a:pt x="644347" y="406565"/>
                </a:lnTo>
                <a:lnTo>
                  <a:pt x="673417" y="371309"/>
                </a:lnTo>
                <a:lnTo>
                  <a:pt x="695363" y="330860"/>
                </a:lnTo>
                <a:lnTo>
                  <a:pt x="709231" y="286156"/>
                </a:lnTo>
                <a:lnTo>
                  <a:pt x="714070" y="238163"/>
                </a:lnTo>
                <a:close/>
              </a:path>
              <a:path w="952500" h="1138554">
                <a:moveTo>
                  <a:pt x="910285" y="1081709"/>
                </a:moveTo>
                <a:lnTo>
                  <a:pt x="796925" y="1081709"/>
                </a:lnTo>
                <a:lnTo>
                  <a:pt x="796925" y="988822"/>
                </a:lnTo>
                <a:lnTo>
                  <a:pt x="796925" y="978408"/>
                </a:lnTo>
                <a:lnTo>
                  <a:pt x="796925" y="811390"/>
                </a:lnTo>
                <a:lnTo>
                  <a:pt x="796925" y="808863"/>
                </a:lnTo>
                <a:lnTo>
                  <a:pt x="796925" y="710768"/>
                </a:lnTo>
                <a:lnTo>
                  <a:pt x="793965" y="696048"/>
                </a:lnTo>
                <a:lnTo>
                  <a:pt x="785863" y="684022"/>
                </a:lnTo>
                <a:lnTo>
                  <a:pt x="773849" y="675919"/>
                </a:lnTo>
                <a:lnTo>
                  <a:pt x="759142" y="672947"/>
                </a:lnTo>
                <a:lnTo>
                  <a:pt x="758698" y="672960"/>
                </a:lnTo>
                <a:lnTo>
                  <a:pt x="656945" y="672960"/>
                </a:lnTo>
                <a:lnTo>
                  <a:pt x="656945" y="894892"/>
                </a:lnTo>
                <a:lnTo>
                  <a:pt x="573481" y="978408"/>
                </a:lnTo>
                <a:lnTo>
                  <a:pt x="552513" y="957414"/>
                </a:lnTo>
                <a:lnTo>
                  <a:pt x="614845" y="894892"/>
                </a:lnTo>
                <a:lnTo>
                  <a:pt x="552513" y="832383"/>
                </a:lnTo>
                <a:lnTo>
                  <a:pt x="573481" y="811390"/>
                </a:lnTo>
                <a:lnTo>
                  <a:pt x="656945" y="894892"/>
                </a:lnTo>
                <a:lnTo>
                  <a:pt x="656945" y="672960"/>
                </a:lnTo>
                <a:lnTo>
                  <a:pt x="524090" y="672960"/>
                </a:lnTo>
                <a:lnTo>
                  <a:pt x="524090" y="820318"/>
                </a:lnTo>
                <a:lnTo>
                  <a:pt x="454469" y="988822"/>
                </a:lnTo>
                <a:lnTo>
                  <a:pt x="429450" y="978408"/>
                </a:lnTo>
                <a:lnTo>
                  <a:pt x="426948" y="977366"/>
                </a:lnTo>
                <a:lnTo>
                  <a:pt x="495681" y="811390"/>
                </a:lnTo>
                <a:lnTo>
                  <a:pt x="496722" y="808863"/>
                </a:lnTo>
                <a:lnTo>
                  <a:pt x="524090" y="820318"/>
                </a:lnTo>
                <a:lnTo>
                  <a:pt x="524090" y="672960"/>
                </a:lnTo>
                <a:lnTo>
                  <a:pt x="398983" y="672960"/>
                </a:lnTo>
                <a:lnTo>
                  <a:pt x="398983" y="832383"/>
                </a:lnTo>
                <a:lnTo>
                  <a:pt x="336651" y="894892"/>
                </a:lnTo>
                <a:lnTo>
                  <a:pt x="398983" y="957414"/>
                </a:lnTo>
                <a:lnTo>
                  <a:pt x="378015" y="978408"/>
                </a:lnTo>
                <a:lnTo>
                  <a:pt x="294551" y="894892"/>
                </a:lnTo>
                <a:lnTo>
                  <a:pt x="378015" y="811390"/>
                </a:lnTo>
                <a:lnTo>
                  <a:pt x="398983" y="832383"/>
                </a:lnTo>
                <a:lnTo>
                  <a:pt x="398983" y="672960"/>
                </a:lnTo>
                <a:lnTo>
                  <a:pt x="193395" y="672960"/>
                </a:lnTo>
                <a:lnTo>
                  <a:pt x="178689" y="675932"/>
                </a:lnTo>
                <a:lnTo>
                  <a:pt x="166674" y="684034"/>
                </a:lnTo>
                <a:lnTo>
                  <a:pt x="158572" y="696048"/>
                </a:lnTo>
                <a:lnTo>
                  <a:pt x="155613" y="710768"/>
                </a:lnTo>
                <a:lnTo>
                  <a:pt x="155613" y="1081709"/>
                </a:lnTo>
                <a:lnTo>
                  <a:pt x="41808" y="1081709"/>
                </a:lnTo>
                <a:lnTo>
                  <a:pt x="41808" y="1100607"/>
                </a:lnTo>
                <a:lnTo>
                  <a:pt x="44818" y="1115301"/>
                </a:lnTo>
                <a:lnTo>
                  <a:pt x="52920" y="1127302"/>
                </a:lnTo>
                <a:lnTo>
                  <a:pt x="64909" y="1135405"/>
                </a:lnTo>
                <a:lnTo>
                  <a:pt x="79590" y="1138415"/>
                </a:lnTo>
                <a:lnTo>
                  <a:pt x="872502" y="1138415"/>
                </a:lnTo>
                <a:lnTo>
                  <a:pt x="887183" y="1135405"/>
                </a:lnTo>
                <a:lnTo>
                  <a:pt x="899185" y="1127302"/>
                </a:lnTo>
                <a:lnTo>
                  <a:pt x="907275" y="1115301"/>
                </a:lnTo>
                <a:lnTo>
                  <a:pt x="910285" y="1100607"/>
                </a:lnTo>
                <a:lnTo>
                  <a:pt x="910285" y="1081709"/>
                </a:lnTo>
                <a:close/>
              </a:path>
              <a:path w="952500" h="1138554">
                <a:moveTo>
                  <a:pt x="952093" y="918718"/>
                </a:moveTo>
                <a:lnTo>
                  <a:pt x="907465" y="653605"/>
                </a:lnTo>
                <a:lnTo>
                  <a:pt x="893267" y="609714"/>
                </a:lnTo>
                <a:lnTo>
                  <a:pt x="864323" y="573824"/>
                </a:lnTo>
                <a:lnTo>
                  <a:pt x="825296" y="549186"/>
                </a:lnTo>
                <a:lnTo>
                  <a:pt x="784644" y="527570"/>
                </a:lnTo>
                <a:lnTo>
                  <a:pt x="742518" y="509066"/>
                </a:lnTo>
                <a:lnTo>
                  <a:pt x="699096" y="493737"/>
                </a:lnTo>
                <a:lnTo>
                  <a:pt x="628230" y="476465"/>
                </a:lnTo>
                <a:lnTo>
                  <a:pt x="587248" y="498195"/>
                </a:lnTo>
                <a:lnTo>
                  <a:pt x="544004" y="512686"/>
                </a:lnTo>
                <a:lnTo>
                  <a:pt x="499389" y="519925"/>
                </a:lnTo>
                <a:lnTo>
                  <a:pt x="454329" y="519925"/>
                </a:lnTo>
                <a:lnTo>
                  <a:pt x="409727" y="512686"/>
                </a:lnTo>
                <a:lnTo>
                  <a:pt x="366471" y="498195"/>
                </a:lnTo>
                <a:lnTo>
                  <a:pt x="325501" y="476465"/>
                </a:lnTo>
                <a:lnTo>
                  <a:pt x="298716" y="481380"/>
                </a:lnTo>
                <a:lnTo>
                  <a:pt x="254114" y="493953"/>
                </a:lnTo>
                <a:lnTo>
                  <a:pt x="210578" y="509536"/>
                </a:lnTo>
                <a:lnTo>
                  <a:pt x="168236" y="528091"/>
                </a:lnTo>
                <a:lnTo>
                  <a:pt x="127254" y="549541"/>
                </a:lnTo>
                <a:lnTo>
                  <a:pt x="87769" y="573824"/>
                </a:lnTo>
                <a:lnTo>
                  <a:pt x="58394" y="608355"/>
                </a:lnTo>
                <a:lnTo>
                  <a:pt x="44627" y="653605"/>
                </a:lnTo>
                <a:lnTo>
                  <a:pt x="0" y="909485"/>
                </a:lnTo>
                <a:lnTo>
                  <a:pt x="127" y="925525"/>
                </a:lnTo>
                <a:lnTo>
                  <a:pt x="4292" y="940739"/>
                </a:lnTo>
                <a:lnTo>
                  <a:pt x="12192" y="954392"/>
                </a:lnTo>
                <a:lnTo>
                  <a:pt x="23507" y="965746"/>
                </a:lnTo>
                <a:lnTo>
                  <a:pt x="125412" y="1033030"/>
                </a:lnTo>
                <a:lnTo>
                  <a:pt x="125412" y="710768"/>
                </a:lnTo>
                <a:lnTo>
                  <a:pt x="130721" y="684466"/>
                </a:lnTo>
                <a:lnTo>
                  <a:pt x="145186" y="662978"/>
                </a:lnTo>
                <a:lnTo>
                  <a:pt x="166662" y="648487"/>
                </a:lnTo>
                <a:lnTo>
                  <a:pt x="192951" y="643178"/>
                </a:lnTo>
                <a:lnTo>
                  <a:pt x="758698" y="643191"/>
                </a:lnTo>
                <a:lnTo>
                  <a:pt x="784987" y="648500"/>
                </a:lnTo>
                <a:lnTo>
                  <a:pt x="806450" y="662978"/>
                </a:lnTo>
                <a:lnTo>
                  <a:pt x="820928" y="684466"/>
                </a:lnTo>
                <a:lnTo>
                  <a:pt x="826236" y="710768"/>
                </a:lnTo>
                <a:lnTo>
                  <a:pt x="826236" y="1024851"/>
                </a:lnTo>
                <a:lnTo>
                  <a:pt x="933640" y="957414"/>
                </a:lnTo>
                <a:lnTo>
                  <a:pt x="942073" y="949896"/>
                </a:lnTo>
                <a:lnTo>
                  <a:pt x="948131" y="940574"/>
                </a:lnTo>
                <a:lnTo>
                  <a:pt x="951560" y="930008"/>
                </a:lnTo>
                <a:lnTo>
                  <a:pt x="952093" y="918718"/>
                </a:lnTo>
                <a:close/>
              </a:path>
            </a:pathLst>
          </a:custGeom>
          <a:solidFill>
            <a:srgbClr val="4B6D7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7945" rIns="0" bIns="0" rtlCol="0" vert="horz">
            <a:spAutoFit/>
          </a:bodyPr>
          <a:lstStyle/>
          <a:p>
            <a:pPr marL="2614930" marR="5080" indent="-1454785">
              <a:lnSpc>
                <a:spcPts val="3460"/>
              </a:lnSpc>
              <a:spcBef>
                <a:spcPts val="535"/>
              </a:spcBef>
            </a:pPr>
            <a:r>
              <a:rPr dirty="0" spc="-25"/>
              <a:t>APPLYING</a:t>
            </a:r>
            <a:r>
              <a:rPr dirty="0" spc="-95"/>
              <a:t> </a:t>
            </a:r>
            <a:r>
              <a:rPr dirty="0"/>
              <a:t>FOR</a:t>
            </a:r>
            <a:r>
              <a:rPr dirty="0" spc="-85"/>
              <a:t> </a:t>
            </a:r>
            <a:r>
              <a:rPr dirty="0" spc="-10"/>
              <a:t>STUDENT FINANCE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522602" y="2008479"/>
            <a:ext cx="6414135" cy="28416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0665" marR="5080" indent="-228600">
              <a:lnSpc>
                <a:spcPct val="120100"/>
              </a:lnSpc>
              <a:spcBef>
                <a:spcPts val="9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latin typeface="Gill Sans MT"/>
                <a:cs typeface="Gill Sans MT"/>
              </a:rPr>
              <a:t>Students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need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to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make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note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of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their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account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log-in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details </a:t>
            </a:r>
            <a:r>
              <a:rPr dirty="0" sz="2000">
                <a:latin typeface="Gill Sans MT"/>
                <a:cs typeface="Gill Sans MT"/>
              </a:rPr>
              <a:t>and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keep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them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 spc="-20">
                <a:latin typeface="Gill Sans MT"/>
                <a:cs typeface="Gill Sans MT"/>
              </a:rPr>
              <a:t>safe</a:t>
            </a:r>
            <a:endParaRPr sz="2000">
              <a:latin typeface="Gill Sans MT"/>
              <a:cs typeface="Gill Sans MT"/>
            </a:endParaRPr>
          </a:p>
          <a:p>
            <a:pPr marL="240665" marR="127635" indent="-2286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latin typeface="Gill Sans MT"/>
                <a:cs typeface="Gill Sans MT"/>
              </a:rPr>
              <a:t>If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they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agree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to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share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information</a:t>
            </a:r>
            <a:r>
              <a:rPr dirty="0" sz="2000" spc="-6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from</a:t>
            </a:r>
            <a:r>
              <a:rPr dirty="0" sz="2000" spc="-5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application,</a:t>
            </a:r>
            <a:r>
              <a:rPr dirty="0" sz="2000" spc="-240">
                <a:latin typeface="Gill Sans MT"/>
                <a:cs typeface="Gill Sans MT"/>
              </a:rPr>
              <a:t> </a:t>
            </a:r>
            <a:r>
              <a:rPr dirty="0" sz="2000" spc="-20">
                <a:latin typeface="Gill Sans MT"/>
                <a:cs typeface="Gill Sans MT"/>
              </a:rPr>
              <a:t>this </a:t>
            </a:r>
            <a:r>
              <a:rPr dirty="0" sz="2000">
                <a:latin typeface="Gill Sans MT"/>
                <a:cs typeface="Gill Sans MT"/>
              </a:rPr>
              <a:t>will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help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if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they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are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applying</a:t>
            </a:r>
            <a:r>
              <a:rPr dirty="0" sz="2000" spc="-6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for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other</a:t>
            </a:r>
            <a:r>
              <a:rPr dirty="0" sz="2000" spc="-6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bursaries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and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 spc="-20">
                <a:latin typeface="Gill Sans MT"/>
                <a:cs typeface="Gill Sans MT"/>
              </a:rPr>
              <a:t>some </a:t>
            </a:r>
            <a:r>
              <a:rPr dirty="0" sz="2000" spc="-10">
                <a:latin typeface="Gill Sans MT"/>
                <a:cs typeface="Gill Sans MT"/>
              </a:rPr>
              <a:t>scholarships</a:t>
            </a:r>
            <a:endParaRPr sz="2000">
              <a:latin typeface="Gill Sans MT"/>
              <a:cs typeface="Gill Sans MT"/>
            </a:endParaRPr>
          </a:p>
          <a:p>
            <a:pPr marL="240665" marR="325755" indent="-228600">
              <a:lnSpc>
                <a:spcPct val="120000"/>
              </a:lnSpc>
              <a:spcBef>
                <a:spcPts val="101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latin typeface="Gill Sans MT"/>
                <a:cs typeface="Gill Sans MT"/>
              </a:rPr>
              <a:t>Any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evidence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and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information</a:t>
            </a:r>
            <a:r>
              <a:rPr dirty="0" sz="2000" spc="-6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such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as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household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income </a:t>
            </a:r>
            <a:r>
              <a:rPr dirty="0" sz="2000">
                <a:latin typeface="Gill Sans MT"/>
                <a:cs typeface="Gill Sans MT"/>
              </a:rPr>
              <a:t>needs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to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be</a:t>
            </a:r>
            <a:r>
              <a:rPr dirty="0" sz="2000" spc="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supplied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as</a:t>
            </a:r>
            <a:r>
              <a:rPr dirty="0" sz="2000" spc="-1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soon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as</a:t>
            </a:r>
            <a:r>
              <a:rPr dirty="0" sz="2000" spc="-10">
                <a:latin typeface="Gill Sans MT"/>
                <a:cs typeface="Gill Sans MT"/>
              </a:rPr>
              <a:t> possible</a:t>
            </a:r>
            <a:endParaRPr sz="2000">
              <a:latin typeface="Gill Sans MT"/>
              <a:cs typeface="Gill Sans MT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4098175" y="5310670"/>
            <a:ext cx="952500" cy="1138555"/>
          </a:xfrm>
          <a:custGeom>
            <a:avLst/>
            <a:gdLst/>
            <a:ahLst/>
            <a:cxnLst/>
            <a:rect l="l" t="t" r="r" b="b"/>
            <a:pathLst>
              <a:path w="952500" h="1138554">
                <a:moveTo>
                  <a:pt x="714070" y="238163"/>
                </a:moveTo>
                <a:lnTo>
                  <a:pt x="709231" y="190157"/>
                </a:lnTo>
                <a:lnTo>
                  <a:pt x="695363" y="145453"/>
                </a:lnTo>
                <a:lnTo>
                  <a:pt x="673417" y="105003"/>
                </a:lnTo>
                <a:lnTo>
                  <a:pt x="644347" y="69748"/>
                </a:lnTo>
                <a:lnTo>
                  <a:pt x="609130" y="40665"/>
                </a:lnTo>
                <a:lnTo>
                  <a:pt x="568693" y="18707"/>
                </a:lnTo>
                <a:lnTo>
                  <a:pt x="524014" y="4838"/>
                </a:lnTo>
                <a:lnTo>
                  <a:pt x="476046" y="0"/>
                </a:lnTo>
                <a:lnTo>
                  <a:pt x="428078" y="4838"/>
                </a:lnTo>
                <a:lnTo>
                  <a:pt x="383400" y="18707"/>
                </a:lnTo>
                <a:lnTo>
                  <a:pt x="342963" y="40665"/>
                </a:lnTo>
                <a:lnTo>
                  <a:pt x="307733" y="69748"/>
                </a:lnTo>
                <a:lnTo>
                  <a:pt x="278676" y="105003"/>
                </a:lnTo>
                <a:lnTo>
                  <a:pt x="256730" y="145453"/>
                </a:lnTo>
                <a:lnTo>
                  <a:pt x="242862" y="190157"/>
                </a:lnTo>
                <a:lnTo>
                  <a:pt x="238023" y="238163"/>
                </a:lnTo>
                <a:lnTo>
                  <a:pt x="242862" y="286156"/>
                </a:lnTo>
                <a:lnTo>
                  <a:pt x="256730" y="330860"/>
                </a:lnTo>
                <a:lnTo>
                  <a:pt x="278676" y="371309"/>
                </a:lnTo>
                <a:lnTo>
                  <a:pt x="307733" y="406565"/>
                </a:lnTo>
                <a:lnTo>
                  <a:pt x="342963" y="435648"/>
                </a:lnTo>
                <a:lnTo>
                  <a:pt x="383400" y="457606"/>
                </a:lnTo>
                <a:lnTo>
                  <a:pt x="428078" y="471487"/>
                </a:lnTo>
                <a:lnTo>
                  <a:pt x="476046" y="476326"/>
                </a:lnTo>
                <a:lnTo>
                  <a:pt x="524014" y="471487"/>
                </a:lnTo>
                <a:lnTo>
                  <a:pt x="568693" y="457606"/>
                </a:lnTo>
                <a:lnTo>
                  <a:pt x="609130" y="435648"/>
                </a:lnTo>
                <a:lnTo>
                  <a:pt x="644347" y="406565"/>
                </a:lnTo>
                <a:lnTo>
                  <a:pt x="673417" y="371309"/>
                </a:lnTo>
                <a:lnTo>
                  <a:pt x="695363" y="330860"/>
                </a:lnTo>
                <a:lnTo>
                  <a:pt x="709231" y="286156"/>
                </a:lnTo>
                <a:lnTo>
                  <a:pt x="714070" y="238163"/>
                </a:lnTo>
                <a:close/>
              </a:path>
              <a:path w="952500" h="1138554">
                <a:moveTo>
                  <a:pt x="910285" y="1081709"/>
                </a:moveTo>
                <a:lnTo>
                  <a:pt x="796925" y="1081709"/>
                </a:lnTo>
                <a:lnTo>
                  <a:pt x="796925" y="988822"/>
                </a:lnTo>
                <a:lnTo>
                  <a:pt x="796925" y="978408"/>
                </a:lnTo>
                <a:lnTo>
                  <a:pt x="796925" y="811390"/>
                </a:lnTo>
                <a:lnTo>
                  <a:pt x="796925" y="808863"/>
                </a:lnTo>
                <a:lnTo>
                  <a:pt x="796925" y="710768"/>
                </a:lnTo>
                <a:lnTo>
                  <a:pt x="793965" y="696048"/>
                </a:lnTo>
                <a:lnTo>
                  <a:pt x="785863" y="684022"/>
                </a:lnTo>
                <a:lnTo>
                  <a:pt x="773849" y="675919"/>
                </a:lnTo>
                <a:lnTo>
                  <a:pt x="759142" y="672947"/>
                </a:lnTo>
                <a:lnTo>
                  <a:pt x="758698" y="672960"/>
                </a:lnTo>
                <a:lnTo>
                  <a:pt x="656945" y="672960"/>
                </a:lnTo>
                <a:lnTo>
                  <a:pt x="656945" y="894892"/>
                </a:lnTo>
                <a:lnTo>
                  <a:pt x="573481" y="978408"/>
                </a:lnTo>
                <a:lnTo>
                  <a:pt x="552513" y="957414"/>
                </a:lnTo>
                <a:lnTo>
                  <a:pt x="614845" y="894892"/>
                </a:lnTo>
                <a:lnTo>
                  <a:pt x="552513" y="832383"/>
                </a:lnTo>
                <a:lnTo>
                  <a:pt x="573481" y="811390"/>
                </a:lnTo>
                <a:lnTo>
                  <a:pt x="656945" y="894892"/>
                </a:lnTo>
                <a:lnTo>
                  <a:pt x="656945" y="672960"/>
                </a:lnTo>
                <a:lnTo>
                  <a:pt x="524090" y="672960"/>
                </a:lnTo>
                <a:lnTo>
                  <a:pt x="524090" y="820318"/>
                </a:lnTo>
                <a:lnTo>
                  <a:pt x="454469" y="988822"/>
                </a:lnTo>
                <a:lnTo>
                  <a:pt x="429450" y="978408"/>
                </a:lnTo>
                <a:lnTo>
                  <a:pt x="426948" y="977366"/>
                </a:lnTo>
                <a:lnTo>
                  <a:pt x="495681" y="811390"/>
                </a:lnTo>
                <a:lnTo>
                  <a:pt x="496722" y="808863"/>
                </a:lnTo>
                <a:lnTo>
                  <a:pt x="524090" y="820318"/>
                </a:lnTo>
                <a:lnTo>
                  <a:pt x="524090" y="672960"/>
                </a:lnTo>
                <a:lnTo>
                  <a:pt x="398983" y="672960"/>
                </a:lnTo>
                <a:lnTo>
                  <a:pt x="398983" y="832383"/>
                </a:lnTo>
                <a:lnTo>
                  <a:pt x="336651" y="894892"/>
                </a:lnTo>
                <a:lnTo>
                  <a:pt x="398983" y="957414"/>
                </a:lnTo>
                <a:lnTo>
                  <a:pt x="378015" y="978408"/>
                </a:lnTo>
                <a:lnTo>
                  <a:pt x="294551" y="894892"/>
                </a:lnTo>
                <a:lnTo>
                  <a:pt x="378015" y="811390"/>
                </a:lnTo>
                <a:lnTo>
                  <a:pt x="398983" y="832383"/>
                </a:lnTo>
                <a:lnTo>
                  <a:pt x="398983" y="672960"/>
                </a:lnTo>
                <a:lnTo>
                  <a:pt x="193395" y="672960"/>
                </a:lnTo>
                <a:lnTo>
                  <a:pt x="178689" y="675932"/>
                </a:lnTo>
                <a:lnTo>
                  <a:pt x="166674" y="684034"/>
                </a:lnTo>
                <a:lnTo>
                  <a:pt x="158572" y="696048"/>
                </a:lnTo>
                <a:lnTo>
                  <a:pt x="155613" y="710768"/>
                </a:lnTo>
                <a:lnTo>
                  <a:pt x="155613" y="1081709"/>
                </a:lnTo>
                <a:lnTo>
                  <a:pt x="41808" y="1081709"/>
                </a:lnTo>
                <a:lnTo>
                  <a:pt x="41808" y="1100607"/>
                </a:lnTo>
                <a:lnTo>
                  <a:pt x="44818" y="1115301"/>
                </a:lnTo>
                <a:lnTo>
                  <a:pt x="52920" y="1127302"/>
                </a:lnTo>
                <a:lnTo>
                  <a:pt x="64909" y="1135405"/>
                </a:lnTo>
                <a:lnTo>
                  <a:pt x="79590" y="1138415"/>
                </a:lnTo>
                <a:lnTo>
                  <a:pt x="872502" y="1138415"/>
                </a:lnTo>
                <a:lnTo>
                  <a:pt x="887183" y="1135405"/>
                </a:lnTo>
                <a:lnTo>
                  <a:pt x="899185" y="1127302"/>
                </a:lnTo>
                <a:lnTo>
                  <a:pt x="907275" y="1115301"/>
                </a:lnTo>
                <a:lnTo>
                  <a:pt x="910285" y="1100607"/>
                </a:lnTo>
                <a:lnTo>
                  <a:pt x="910285" y="1081709"/>
                </a:lnTo>
                <a:close/>
              </a:path>
              <a:path w="952500" h="1138554">
                <a:moveTo>
                  <a:pt x="952093" y="918718"/>
                </a:moveTo>
                <a:lnTo>
                  <a:pt x="907465" y="653605"/>
                </a:lnTo>
                <a:lnTo>
                  <a:pt x="893267" y="609714"/>
                </a:lnTo>
                <a:lnTo>
                  <a:pt x="864323" y="573824"/>
                </a:lnTo>
                <a:lnTo>
                  <a:pt x="825296" y="549186"/>
                </a:lnTo>
                <a:lnTo>
                  <a:pt x="784644" y="527570"/>
                </a:lnTo>
                <a:lnTo>
                  <a:pt x="742518" y="509066"/>
                </a:lnTo>
                <a:lnTo>
                  <a:pt x="699096" y="493737"/>
                </a:lnTo>
                <a:lnTo>
                  <a:pt x="628230" y="476465"/>
                </a:lnTo>
                <a:lnTo>
                  <a:pt x="587248" y="498195"/>
                </a:lnTo>
                <a:lnTo>
                  <a:pt x="544004" y="512686"/>
                </a:lnTo>
                <a:lnTo>
                  <a:pt x="499389" y="519925"/>
                </a:lnTo>
                <a:lnTo>
                  <a:pt x="454329" y="519925"/>
                </a:lnTo>
                <a:lnTo>
                  <a:pt x="409727" y="512686"/>
                </a:lnTo>
                <a:lnTo>
                  <a:pt x="366471" y="498195"/>
                </a:lnTo>
                <a:lnTo>
                  <a:pt x="325501" y="476465"/>
                </a:lnTo>
                <a:lnTo>
                  <a:pt x="298716" y="481380"/>
                </a:lnTo>
                <a:lnTo>
                  <a:pt x="254114" y="493953"/>
                </a:lnTo>
                <a:lnTo>
                  <a:pt x="210578" y="509536"/>
                </a:lnTo>
                <a:lnTo>
                  <a:pt x="168236" y="528091"/>
                </a:lnTo>
                <a:lnTo>
                  <a:pt x="127254" y="549541"/>
                </a:lnTo>
                <a:lnTo>
                  <a:pt x="87769" y="573824"/>
                </a:lnTo>
                <a:lnTo>
                  <a:pt x="58394" y="608355"/>
                </a:lnTo>
                <a:lnTo>
                  <a:pt x="44627" y="653605"/>
                </a:lnTo>
                <a:lnTo>
                  <a:pt x="0" y="909485"/>
                </a:lnTo>
                <a:lnTo>
                  <a:pt x="127" y="925525"/>
                </a:lnTo>
                <a:lnTo>
                  <a:pt x="4292" y="940739"/>
                </a:lnTo>
                <a:lnTo>
                  <a:pt x="12192" y="954392"/>
                </a:lnTo>
                <a:lnTo>
                  <a:pt x="23507" y="965746"/>
                </a:lnTo>
                <a:lnTo>
                  <a:pt x="125412" y="1033030"/>
                </a:lnTo>
                <a:lnTo>
                  <a:pt x="125412" y="710768"/>
                </a:lnTo>
                <a:lnTo>
                  <a:pt x="130721" y="684466"/>
                </a:lnTo>
                <a:lnTo>
                  <a:pt x="145186" y="662978"/>
                </a:lnTo>
                <a:lnTo>
                  <a:pt x="166662" y="648487"/>
                </a:lnTo>
                <a:lnTo>
                  <a:pt x="192951" y="643178"/>
                </a:lnTo>
                <a:lnTo>
                  <a:pt x="758698" y="643191"/>
                </a:lnTo>
                <a:lnTo>
                  <a:pt x="784987" y="648500"/>
                </a:lnTo>
                <a:lnTo>
                  <a:pt x="806450" y="662978"/>
                </a:lnTo>
                <a:lnTo>
                  <a:pt x="820928" y="684466"/>
                </a:lnTo>
                <a:lnTo>
                  <a:pt x="826236" y="710768"/>
                </a:lnTo>
                <a:lnTo>
                  <a:pt x="826236" y="1024851"/>
                </a:lnTo>
                <a:lnTo>
                  <a:pt x="933640" y="957414"/>
                </a:lnTo>
                <a:lnTo>
                  <a:pt x="942073" y="949896"/>
                </a:lnTo>
                <a:lnTo>
                  <a:pt x="948131" y="940574"/>
                </a:lnTo>
                <a:lnTo>
                  <a:pt x="951560" y="930008"/>
                </a:lnTo>
                <a:lnTo>
                  <a:pt x="952093" y="918718"/>
                </a:lnTo>
                <a:close/>
              </a:path>
            </a:pathLst>
          </a:custGeom>
          <a:solidFill>
            <a:srgbClr val="4B6D7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7945" rIns="0" bIns="0" rtlCol="0" vert="horz">
            <a:spAutoFit/>
          </a:bodyPr>
          <a:lstStyle/>
          <a:p>
            <a:pPr marL="2614930" marR="5080" indent="-1454785">
              <a:lnSpc>
                <a:spcPts val="3460"/>
              </a:lnSpc>
              <a:spcBef>
                <a:spcPts val="535"/>
              </a:spcBef>
            </a:pPr>
            <a:r>
              <a:rPr dirty="0" spc="-25"/>
              <a:t>APPLYING</a:t>
            </a:r>
            <a:r>
              <a:rPr dirty="0" spc="-95"/>
              <a:t> </a:t>
            </a:r>
            <a:r>
              <a:rPr dirty="0"/>
              <a:t>FOR</a:t>
            </a:r>
            <a:r>
              <a:rPr dirty="0" spc="-85"/>
              <a:t> </a:t>
            </a:r>
            <a:r>
              <a:rPr dirty="0" spc="-10"/>
              <a:t>STUDENT FINANCE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522602" y="2008479"/>
            <a:ext cx="6275070" cy="32073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7150">
              <a:lnSpc>
                <a:spcPct val="120100"/>
              </a:lnSpc>
              <a:spcBef>
                <a:spcPts val="95"/>
              </a:spcBef>
            </a:pPr>
            <a:r>
              <a:rPr dirty="0" sz="2000">
                <a:latin typeface="Gill Sans MT"/>
                <a:cs typeface="Gill Sans MT"/>
              </a:rPr>
              <a:t>Before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starting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application</a:t>
            </a:r>
            <a:r>
              <a:rPr dirty="0" sz="2000" spc="-55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process,</a:t>
            </a:r>
            <a:r>
              <a:rPr dirty="0" sz="2000" spc="-2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students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should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 spc="-20">
                <a:latin typeface="Gill Sans MT"/>
                <a:cs typeface="Gill Sans MT"/>
              </a:rPr>
              <a:t>have </a:t>
            </a:r>
            <a:r>
              <a:rPr dirty="0" sz="2000">
                <a:latin typeface="Gill Sans MT"/>
                <a:cs typeface="Gill Sans MT"/>
              </a:rPr>
              <a:t>the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following</a:t>
            </a:r>
            <a:r>
              <a:rPr dirty="0" sz="2000" spc="-6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to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 spc="-20">
                <a:latin typeface="Gill Sans MT"/>
                <a:cs typeface="Gill Sans MT"/>
              </a:rPr>
              <a:t>hand:</a:t>
            </a:r>
            <a:endParaRPr sz="2000">
              <a:latin typeface="Gill Sans MT"/>
              <a:cs typeface="Gill Sans MT"/>
            </a:endParaRPr>
          </a:p>
          <a:p>
            <a:pPr marL="240665" marR="154305" indent="-2286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latin typeface="Gill Sans MT"/>
                <a:cs typeface="Gill Sans MT"/>
              </a:rPr>
              <a:t>Their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passport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so</a:t>
            </a:r>
            <a:r>
              <a:rPr dirty="0" sz="2000" spc="-1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that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Student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Loan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Company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 spc="-25">
                <a:latin typeface="Gill Sans MT"/>
                <a:cs typeface="Gill Sans MT"/>
              </a:rPr>
              <a:t>can </a:t>
            </a:r>
            <a:r>
              <a:rPr dirty="0" sz="2000">
                <a:latin typeface="Gill Sans MT"/>
                <a:cs typeface="Gill Sans MT"/>
              </a:rPr>
              <a:t>check</a:t>
            </a:r>
            <a:r>
              <a:rPr dirty="0" sz="2000" spc="-6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ID.</a:t>
            </a:r>
            <a:r>
              <a:rPr dirty="0" sz="2000" spc="30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If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they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don't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have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valid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UK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passport,</a:t>
            </a:r>
            <a:r>
              <a:rPr dirty="0" sz="2000" spc="-2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they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 spc="-20">
                <a:latin typeface="Gill Sans MT"/>
                <a:cs typeface="Gill Sans MT"/>
              </a:rPr>
              <a:t>will </a:t>
            </a:r>
            <a:r>
              <a:rPr dirty="0" sz="2000">
                <a:latin typeface="Gill Sans MT"/>
                <a:cs typeface="Gill Sans MT"/>
              </a:rPr>
              <a:t>need to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send</a:t>
            </a:r>
            <a:r>
              <a:rPr dirty="0" sz="2000" spc="-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their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original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birth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certificate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to</a:t>
            </a:r>
            <a:r>
              <a:rPr dirty="0" sz="2000" spc="-10">
                <a:latin typeface="Gill Sans MT"/>
                <a:cs typeface="Gill Sans MT"/>
              </a:rPr>
              <a:t> </a:t>
            </a:r>
            <a:r>
              <a:rPr dirty="0" sz="2000" spc="-25">
                <a:latin typeface="Gill Sans MT"/>
                <a:cs typeface="Gill Sans MT"/>
              </a:rPr>
              <a:t>SFE</a:t>
            </a:r>
            <a:endParaRPr sz="2000">
              <a:latin typeface="Gill Sans MT"/>
              <a:cs typeface="Gill Sans MT"/>
            </a:endParaRPr>
          </a:p>
          <a:p>
            <a:pPr marL="240665" marR="5080" indent="-228600">
              <a:lnSpc>
                <a:spcPct val="120000"/>
              </a:lnSpc>
              <a:spcBef>
                <a:spcPts val="101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latin typeface="Gill Sans MT"/>
                <a:cs typeface="Gill Sans MT"/>
              </a:rPr>
              <a:t>University</a:t>
            </a:r>
            <a:r>
              <a:rPr dirty="0" sz="2000" spc="-5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and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course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details.</a:t>
            </a:r>
            <a:r>
              <a:rPr dirty="0" sz="2000" spc="31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REMEMBER:</a:t>
            </a:r>
            <a:r>
              <a:rPr dirty="0" sz="2000" spc="-2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they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do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 spc="-25">
                <a:latin typeface="Gill Sans MT"/>
                <a:cs typeface="Gill Sans MT"/>
              </a:rPr>
              <a:t>not </a:t>
            </a:r>
            <a:r>
              <a:rPr dirty="0" sz="2000">
                <a:latin typeface="Gill Sans MT"/>
                <a:cs typeface="Gill Sans MT"/>
              </a:rPr>
              <a:t>need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to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have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had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confirmed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place,</a:t>
            </a:r>
            <a:r>
              <a:rPr dirty="0" sz="2000" spc="-2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first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choice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can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 spc="-25">
                <a:latin typeface="Gill Sans MT"/>
                <a:cs typeface="Gill Sans MT"/>
              </a:rPr>
              <a:t>be </a:t>
            </a:r>
            <a:r>
              <a:rPr dirty="0" sz="2000">
                <a:latin typeface="Gill Sans MT"/>
                <a:cs typeface="Gill Sans MT"/>
              </a:rPr>
              <a:t>submitted</a:t>
            </a:r>
            <a:r>
              <a:rPr dirty="0" sz="2000" spc="-5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and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changed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later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if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necessary</a:t>
            </a:r>
            <a:endParaRPr sz="2000">
              <a:latin typeface="Gill Sans MT"/>
              <a:cs typeface="Gill Sans MT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4098175" y="5310670"/>
            <a:ext cx="952500" cy="1138555"/>
          </a:xfrm>
          <a:custGeom>
            <a:avLst/>
            <a:gdLst/>
            <a:ahLst/>
            <a:cxnLst/>
            <a:rect l="l" t="t" r="r" b="b"/>
            <a:pathLst>
              <a:path w="952500" h="1138554">
                <a:moveTo>
                  <a:pt x="714070" y="238163"/>
                </a:moveTo>
                <a:lnTo>
                  <a:pt x="709231" y="190157"/>
                </a:lnTo>
                <a:lnTo>
                  <a:pt x="695363" y="145453"/>
                </a:lnTo>
                <a:lnTo>
                  <a:pt x="673417" y="105003"/>
                </a:lnTo>
                <a:lnTo>
                  <a:pt x="644347" y="69748"/>
                </a:lnTo>
                <a:lnTo>
                  <a:pt x="609130" y="40665"/>
                </a:lnTo>
                <a:lnTo>
                  <a:pt x="568693" y="18707"/>
                </a:lnTo>
                <a:lnTo>
                  <a:pt x="524014" y="4838"/>
                </a:lnTo>
                <a:lnTo>
                  <a:pt x="476046" y="0"/>
                </a:lnTo>
                <a:lnTo>
                  <a:pt x="428078" y="4838"/>
                </a:lnTo>
                <a:lnTo>
                  <a:pt x="383400" y="18707"/>
                </a:lnTo>
                <a:lnTo>
                  <a:pt x="342963" y="40665"/>
                </a:lnTo>
                <a:lnTo>
                  <a:pt x="307733" y="69748"/>
                </a:lnTo>
                <a:lnTo>
                  <a:pt x="278676" y="105003"/>
                </a:lnTo>
                <a:lnTo>
                  <a:pt x="256730" y="145453"/>
                </a:lnTo>
                <a:lnTo>
                  <a:pt x="242862" y="190157"/>
                </a:lnTo>
                <a:lnTo>
                  <a:pt x="238023" y="238163"/>
                </a:lnTo>
                <a:lnTo>
                  <a:pt x="242862" y="286156"/>
                </a:lnTo>
                <a:lnTo>
                  <a:pt x="256730" y="330860"/>
                </a:lnTo>
                <a:lnTo>
                  <a:pt x="278676" y="371309"/>
                </a:lnTo>
                <a:lnTo>
                  <a:pt x="307733" y="406565"/>
                </a:lnTo>
                <a:lnTo>
                  <a:pt x="342963" y="435648"/>
                </a:lnTo>
                <a:lnTo>
                  <a:pt x="383400" y="457606"/>
                </a:lnTo>
                <a:lnTo>
                  <a:pt x="428078" y="471487"/>
                </a:lnTo>
                <a:lnTo>
                  <a:pt x="476046" y="476326"/>
                </a:lnTo>
                <a:lnTo>
                  <a:pt x="524014" y="471487"/>
                </a:lnTo>
                <a:lnTo>
                  <a:pt x="568693" y="457606"/>
                </a:lnTo>
                <a:lnTo>
                  <a:pt x="609130" y="435648"/>
                </a:lnTo>
                <a:lnTo>
                  <a:pt x="644347" y="406565"/>
                </a:lnTo>
                <a:lnTo>
                  <a:pt x="673417" y="371309"/>
                </a:lnTo>
                <a:lnTo>
                  <a:pt x="695363" y="330860"/>
                </a:lnTo>
                <a:lnTo>
                  <a:pt x="709231" y="286156"/>
                </a:lnTo>
                <a:lnTo>
                  <a:pt x="714070" y="238163"/>
                </a:lnTo>
                <a:close/>
              </a:path>
              <a:path w="952500" h="1138554">
                <a:moveTo>
                  <a:pt x="910285" y="1081709"/>
                </a:moveTo>
                <a:lnTo>
                  <a:pt x="796925" y="1081709"/>
                </a:lnTo>
                <a:lnTo>
                  <a:pt x="796925" y="988822"/>
                </a:lnTo>
                <a:lnTo>
                  <a:pt x="796925" y="978408"/>
                </a:lnTo>
                <a:lnTo>
                  <a:pt x="796925" y="811390"/>
                </a:lnTo>
                <a:lnTo>
                  <a:pt x="796925" y="808863"/>
                </a:lnTo>
                <a:lnTo>
                  <a:pt x="796925" y="710768"/>
                </a:lnTo>
                <a:lnTo>
                  <a:pt x="793965" y="696048"/>
                </a:lnTo>
                <a:lnTo>
                  <a:pt x="785863" y="684022"/>
                </a:lnTo>
                <a:lnTo>
                  <a:pt x="773849" y="675919"/>
                </a:lnTo>
                <a:lnTo>
                  <a:pt x="759142" y="672947"/>
                </a:lnTo>
                <a:lnTo>
                  <a:pt x="758698" y="672960"/>
                </a:lnTo>
                <a:lnTo>
                  <a:pt x="656945" y="672960"/>
                </a:lnTo>
                <a:lnTo>
                  <a:pt x="656945" y="894892"/>
                </a:lnTo>
                <a:lnTo>
                  <a:pt x="573481" y="978408"/>
                </a:lnTo>
                <a:lnTo>
                  <a:pt x="552513" y="957414"/>
                </a:lnTo>
                <a:lnTo>
                  <a:pt x="614845" y="894892"/>
                </a:lnTo>
                <a:lnTo>
                  <a:pt x="552513" y="832383"/>
                </a:lnTo>
                <a:lnTo>
                  <a:pt x="573481" y="811390"/>
                </a:lnTo>
                <a:lnTo>
                  <a:pt x="656945" y="894892"/>
                </a:lnTo>
                <a:lnTo>
                  <a:pt x="656945" y="672960"/>
                </a:lnTo>
                <a:lnTo>
                  <a:pt x="524090" y="672960"/>
                </a:lnTo>
                <a:lnTo>
                  <a:pt x="524090" y="820318"/>
                </a:lnTo>
                <a:lnTo>
                  <a:pt x="454469" y="988822"/>
                </a:lnTo>
                <a:lnTo>
                  <a:pt x="429450" y="978408"/>
                </a:lnTo>
                <a:lnTo>
                  <a:pt x="426948" y="977366"/>
                </a:lnTo>
                <a:lnTo>
                  <a:pt x="495681" y="811390"/>
                </a:lnTo>
                <a:lnTo>
                  <a:pt x="496722" y="808863"/>
                </a:lnTo>
                <a:lnTo>
                  <a:pt x="524090" y="820318"/>
                </a:lnTo>
                <a:lnTo>
                  <a:pt x="524090" y="672960"/>
                </a:lnTo>
                <a:lnTo>
                  <a:pt x="398983" y="672960"/>
                </a:lnTo>
                <a:lnTo>
                  <a:pt x="398983" y="832383"/>
                </a:lnTo>
                <a:lnTo>
                  <a:pt x="336651" y="894892"/>
                </a:lnTo>
                <a:lnTo>
                  <a:pt x="398983" y="957414"/>
                </a:lnTo>
                <a:lnTo>
                  <a:pt x="378015" y="978408"/>
                </a:lnTo>
                <a:lnTo>
                  <a:pt x="294551" y="894892"/>
                </a:lnTo>
                <a:lnTo>
                  <a:pt x="378015" y="811390"/>
                </a:lnTo>
                <a:lnTo>
                  <a:pt x="398983" y="832383"/>
                </a:lnTo>
                <a:lnTo>
                  <a:pt x="398983" y="672960"/>
                </a:lnTo>
                <a:lnTo>
                  <a:pt x="193395" y="672960"/>
                </a:lnTo>
                <a:lnTo>
                  <a:pt x="178689" y="675932"/>
                </a:lnTo>
                <a:lnTo>
                  <a:pt x="166674" y="684034"/>
                </a:lnTo>
                <a:lnTo>
                  <a:pt x="158572" y="696048"/>
                </a:lnTo>
                <a:lnTo>
                  <a:pt x="155613" y="710768"/>
                </a:lnTo>
                <a:lnTo>
                  <a:pt x="155613" y="1081709"/>
                </a:lnTo>
                <a:lnTo>
                  <a:pt x="41808" y="1081709"/>
                </a:lnTo>
                <a:lnTo>
                  <a:pt x="41808" y="1100607"/>
                </a:lnTo>
                <a:lnTo>
                  <a:pt x="44818" y="1115301"/>
                </a:lnTo>
                <a:lnTo>
                  <a:pt x="52920" y="1127302"/>
                </a:lnTo>
                <a:lnTo>
                  <a:pt x="64909" y="1135405"/>
                </a:lnTo>
                <a:lnTo>
                  <a:pt x="79590" y="1138415"/>
                </a:lnTo>
                <a:lnTo>
                  <a:pt x="872502" y="1138415"/>
                </a:lnTo>
                <a:lnTo>
                  <a:pt x="887183" y="1135405"/>
                </a:lnTo>
                <a:lnTo>
                  <a:pt x="899185" y="1127302"/>
                </a:lnTo>
                <a:lnTo>
                  <a:pt x="907275" y="1115301"/>
                </a:lnTo>
                <a:lnTo>
                  <a:pt x="910285" y="1100607"/>
                </a:lnTo>
                <a:lnTo>
                  <a:pt x="910285" y="1081709"/>
                </a:lnTo>
                <a:close/>
              </a:path>
              <a:path w="952500" h="1138554">
                <a:moveTo>
                  <a:pt x="952093" y="918718"/>
                </a:moveTo>
                <a:lnTo>
                  <a:pt x="907465" y="653605"/>
                </a:lnTo>
                <a:lnTo>
                  <a:pt x="893267" y="609714"/>
                </a:lnTo>
                <a:lnTo>
                  <a:pt x="864323" y="573824"/>
                </a:lnTo>
                <a:lnTo>
                  <a:pt x="825296" y="549186"/>
                </a:lnTo>
                <a:lnTo>
                  <a:pt x="784644" y="527570"/>
                </a:lnTo>
                <a:lnTo>
                  <a:pt x="742518" y="509066"/>
                </a:lnTo>
                <a:lnTo>
                  <a:pt x="699096" y="493737"/>
                </a:lnTo>
                <a:lnTo>
                  <a:pt x="628230" y="476465"/>
                </a:lnTo>
                <a:lnTo>
                  <a:pt x="587248" y="498195"/>
                </a:lnTo>
                <a:lnTo>
                  <a:pt x="544004" y="512686"/>
                </a:lnTo>
                <a:lnTo>
                  <a:pt x="499389" y="519925"/>
                </a:lnTo>
                <a:lnTo>
                  <a:pt x="454329" y="519925"/>
                </a:lnTo>
                <a:lnTo>
                  <a:pt x="409727" y="512686"/>
                </a:lnTo>
                <a:lnTo>
                  <a:pt x="366471" y="498195"/>
                </a:lnTo>
                <a:lnTo>
                  <a:pt x="325501" y="476465"/>
                </a:lnTo>
                <a:lnTo>
                  <a:pt x="298716" y="481380"/>
                </a:lnTo>
                <a:lnTo>
                  <a:pt x="254114" y="493953"/>
                </a:lnTo>
                <a:lnTo>
                  <a:pt x="210578" y="509536"/>
                </a:lnTo>
                <a:lnTo>
                  <a:pt x="168236" y="528091"/>
                </a:lnTo>
                <a:lnTo>
                  <a:pt x="127254" y="549541"/>
                </a:lnTo>
                <a:lnTo>
                  <a:pt x="87769" y="573824"/>
                </a:lnTo>
                <a:lnTo>
                  <a:pt x="58394" y="608355"/>
                </a:lnTo>
                <a:lnTo>
                  <a:pt x="44627" y="653605"/>
                </a:lnTo>
                <a:lnTo>
                  <a:pt x="0" y="909485"/>
                </a:lnTo>
                <a:lnTo>
                  <a:pt x="127" y="925525"/>
                </a:lnTo>
                <a:lnTo>
                  <a:pt x="4292" y="940739"/>
                </a:lnTo>
                <a:lnTo>
                  <a:pt x="12192" y="954392"/>
                </a:lnTo>
                <a:lnTo>
                  <a:pt x="23507" y="965746"/>
                </a:lnTo>
                <a:lnTo>
                  <a:pt x="125412" y="1033030"/>
                </a:lnTo>
                <a:lnTo>
                  <a:pt x="125412" y="710768"/>
                </a:lnTo>
                <a:lnTo>
                  <a:pt x="130721" y="684466"/>
                </a:lnTo>
                <a:lnTo>
                  <a:pt x="145186" y="662978"/>
                </a:lnTo>
                <a:lnTo>
                  <a:pt x="166662" y="648487"/>
                </a:lnTo>
                <a:lnTo>
                  <a:pt x="192951" y="643178"/>
                </a:lnTo>
                <a:lnTo>
                  <a:pt x="758698" y="643191"/>
                </a:lnTo>
                <a:lnTo>
                  <a:pt x="784987" y="648500"/>
                </a:lnTo>
                <a:lnTo>
                  <a:pt x="806450" y="662978"/>
                </a:lnTo>
                <a:lnTo>
                  <a:pt x="820928" y="684466"/>
                </a:lnTo>
                <a:lnTo>
                  <a:pt x="826236" y="710768"/>
                </a:lnTo>
                <a:lnTo>
                  <a:pt x="826236" y="1024851"/>
                </a:lnTo>
                <a:lnTo>
                  <a:pt x="933640" y="957414"/>
                </a:lnTo>
                <a:lnTo>
                  <a:pt x="942073" y="949896"/>
                </a:lnTo>
                <a:lnTo>
                  <a:pt x="948131" y="940574"/>
                </a:lnTo>
                <a:lnTo>
                  <a:pt x="951560" y="930008"/>
                </a:lnTo>
                <a:lnTo>
                  <a:pt x="952093" y="918718"/>
                </a:lnTo>
                <a:close/>
              </a:path>
            </a:pathLst>
          </a:custGeom>
          <a:solidFill>
            <a:srgbClr val="4B6D7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7945" rIns="0" bIns="0" rtlCol="0" vert="horz">
            <a:spAutoFit/>
          </a:bodyPr>
          <a:lstStyle/>
          <a:p>
            <a:pPr marL="2614930" marR="5080" indent="-1454785">
              <a:lnSpc>
                <a:spcPts val="3460"/>
              </a:lnSpc>
              <a:spcBef>
                <a:spcPts val="535"/>
              </a:spcBef>
            </a:pPr>
            <a:r>
              <a:rPr dirty="0" spc="-25"/>
              <a:t>APPLYING</a:t>
            </a:r>
            <a:r>
              <a:rPr dirty="0" spc="-95"/>
              <a:t> </a:t>
            </a:r>
            <a:r>
              <a:rPr dirty="0"/>
              <a:t>FOR</a:t>
            </a:r>
            <a:r>
              <a:rPr dirty="0" spc="-85"/>
              <a:t> </a:t>
            </a:r>
            <a:r>
              <a:rPr dirty="0" spc="-10"/>
              <a:t>STUDENT FINANCE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522602" y="2077923"/>
            <a:ext cx="3658870" cy="14547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>
                <a:latin typeface="Gill Sans MT"/>
                <a:cs typeface="Gill Sans MT"/>
              </a:rPr>
              <a:t>They</a:t>
            </a:r>
            <a:r>
              <a:rPr dirty="0" sz="2800" spc="-80">
                <a:latin typeface="Gill Sans MT"/>
                <a:cs typeface="Gill Sans MT"/>
              </a:rPr>
              <a:t> </a:t>
            </a:r>
            <a:r>
              <a:rPr dirty="0" sz="2800">
                <a:latin typeface="Gill Sans MT"/>
                <a:cs typeface="Gill Sans MT"/>
              </a:rPr>
              <a:t>will</a:t>
            </a:r>
            <a:r>
              <a:rPr dirty="0" sz="2800" spc="-70">
                <a:latin typeface="Gill Sans MT"/>
                <a:cs typeface="Gill Sans MT"/>
              </a:rPr>
              <a:t> </a:t>
            </a:r>
            <a:r>
              <a:rPr dirty="0" sz="2800">
                <a:latin typeface="Gill Sans MT"/>
                <a:cs typeface="Gill Sans MT"/>
              </a:rPr>
              <a:t>also</a:t>
            </a:r>
            <a:r>
              <a:rPr dirty="0" sz="2800" spc="-55">
                <a:latin typeface="Gill Sans MT"/>
                <a:cs typeface="Gill Sans MT"/>
              </a:rPr>
              <a:t> </a:t>
            </a:r>
            <a:r>
              <a:rPr dirty="0" sz="2800">
                <a:latin typeface="Gill Sans MT"/>
                <a:cs typeface="Gill Sans MT"/>
              </a:rPr>
              <a:t>need</a:t>
            </a:r>
            <a:r>
              <a:rPr dirty="0" sz="2800" spc="-85">
                <a:latin typeface="Gill Sans MT"/>
                <a:cs typeface="Gill Sans MT"/>
              </a:rPr>
              <a:t> </a:t>
            </a:r>
            <a:r>
              <a:rPr dirty="0" sz="2800" spc="-10">
                <a:latin typeface="Gill Sans MT"/>
                <a:cs typeface="Gill Sans MT"/>
              </a:rPr>
              <a:t>their:</a:t>
            </a:r>
            <a:endParaRPr sz="28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161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latin typeface="Gill Sans MT"/>
                <a:cs typeface="Gill Sans MT"/>
              </a:rPr>
              <a:t>Bank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account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details</a:t>
            </a:r>
            <a:endParaRPr sz="20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148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latin typeface="Gill Sans MT"/>
                <a:cs typeface="Gill Sans MT"/>
              </a:rPr>
              <a:t>National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Insurance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number</a:t>
            </a:r>
            <a:endParaRPr sz="2000">
              <a:latin typeface="Gill Sans MT"/>
              <a:cs typeface="Gill Sans MT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3807053" y="4726901"/>
            <a:ext cx="1153160" cy="1487170"/>
          </a:xfrm>
          <a:custGeom>
            <a:avLst/>
            <a:gdLst/>
            <a:ahLst/>
            <a:cxnLst/>
            <a:rect l="l" t="t" r="r" b="b"/>
            <a:pathLst>
              <a:path w="1153160" h="1487170">
                <a:moveTo>
                  <a:pt x="539267" y="1170660"/>
                </a:moveTo>
                <a:lnTo>
                  <a:pt x="223151" y="1170660"/>
                </a:lnTo>
                <a:lnTo>
                  <a:pt x="223151" y="1245019"/>
                </a:lnTo>
                <a:lnTo>
                  <a:pt x="539267" y="1245019"/>
                </a:lnTo>
                <a:lnTo>
                  <a:pt x="539267" y="1170660"/>
                </a:lnTo>
                <a:close/>
              </a:path>
              <a:path w="1153160" h="1487170">
                <a:moveTo>
                  <a:pt x="539267" y="873213"/>
                </a:moveTo>
                <a:lnTo>
                  <a:pt x="223151" y="873213"/>
                </a:lnTo>
                <a:lnTo>
                  <a:pt x="223151" y="947572"/>
                </a:lnTo>
                <a:lnTo>
                  <a:pt x="539267" y="947572"/>
                </a:lnTo>
                <a:lnTo>
                  <a:pt x="539267" y="873213"/>
                </a:lnTo>
                <a:close/>
              </a:path>
              <a:path w="1153160" h="1487170">
                <a:moveTo>
                  <a:pt x="539267" y="575767"/>
                </a:moveTo>
                <a:lnTo>
                  <a:pt x="223151" y="575767"/>
                </a:lnTo>
                <a:lnTo>
                  <a:pt x="223151" y="650125"/>
                </a:lnTo>
                <a:lnTo>
                  <a:pt x="539267" y="650125"/>
                </a:lnTo>
                <a:lnTo>
                  <a:pt x="539267" y="575767"/>
                </a:lnTo>
                <a:close/>
              </a:path>
              <a:path w="1153160" h="1487170">
                <a:moveTo>
                  <a:pt x="539267" y="278307"/>
                </a:moveTo>
                <a:lnTo>
                  <a:pt x="223151" y="278307"/>
                </a:lnTo>
                <a:lnTo>
                  <a:pt x="223151" y="352679"/>
                </a:lnTo>
                <a:lnTo>
                  <a:pt x="539267" y="352679"/>
                </a:lnTo>
                <a:lnTo>
                  <a:pt x="539267" y="278307"/>
                </a:lnTo>
                <a:close/>
              </a:path>
              <a:path w="1153160" h="1487170">
                <a:moveTo>
                  <a:pt x="929779" y="1126045"/>
                </a:moveTo>
                <a:lnTo>
                  <a:pt x="877709" y="1073988"/>
                </a:lnTo>
                <a:lnTo>
                  <a:pt x="754976" y="1196682"/>
                </a:lnTo>
                <a:lnTo>
                  <a:pt x="706628" y="1148346"/>
                </a:lnTo>
                <a:lnTo>
                  <a:pt x="654558" y="1200404"/>
                </a:lnTo>
                <a:lnTo>
                  <a:pt x="754976" y="1300797"/>
                </a:lnTo>
                <a:lnTo>
                  <a:pt x="929779" y="1126045"/>
                </a:lnTo>
                <a:close/>
              </a:path>
              <a:path w="1153160" h="1487170">
                <a:moveTo>
                  <a:pt x="929779" y="832307"/>
                </a:moveTo>
                <a:lnTo>
                  <a:pt x="877709" y="780262"/>
                </a:lnTo>
                <a:lnTo>
                  <a:pt x="754976" y="902957"/>
                </a:lnTo>
                <a:lnTo>
                  <a:pt x="706628" y="854621"/>
                </a:lnTo>
                <a:lnTo>
                  <a:pt x="654558" y="906678"/>
                </a:lnTo>
                <a:lnTo>
                  <a:pt x="754976" y="1007059"/>
                </a:lnTo>
                <a:lnTo>
                  <a:pt x="929779" y="832307"/>
                </a:lnTo>
                <a:close/>
              </a:path>
              <a:path w="1153160" h="1487170">
                <a:moveTo>
                  <a:pt x="929779" y="534860"/>
                </a:moveTo>
                <a:lnTo>
                  <a:pt x="877709" y="482803"/>
                </a:lnTo>
                <a:lnTo>
                  <a:pt x="754976" y="605510"/>
                </a:lnTo>
                <a:lnTo>
                  <a:pt x="706628" y="557174"/>
                </a:lnTo>
                <a:lnTo>
                  <a:pt x="654558" y="609219"/>
                </a:lnTo>
                <a:lnTo>
                  <a:pt x="754976" y="709612"/>
                </a:lnTo>
                <a:lnTo>
                  <a:pt x="929779" y="534860"/>
                </a:lnTo>
                <a:close/>
              </a:path>
              <a:path w="1153160" h="1487170">
                <a:moveTo>
                  <a:pt x="929779" y="237413"/>
                </a:moveTo>
                <a:lnTo>
                  <a:pt x="877709" y="185356"/>
                </a:lnTo>
                <a:lnTo>
                  <a:pt x="754976" y="308051"/>
                </a:lnTo>
                <a:lnTo>
                  <a:pt x="706628" y="259727"/>
                </a:lnTo>
                <a:lnTo>
                  <a:pt x="654558" y="311772"/>
                </a:lnTo>
                <a:lnTo>
                  <a:pt x="754976" y="412165"/>
                </a:lnTo>
                <a:lnTo>
                  <a:pt x="929779" y="237413"/>
                </a:lnTo>
                <a:close/>
              </a:path>
              <a:path w="1153160" h="1487170">
                <a:moveTo>
                  <a:pt x="1152918" y="110998"/>
                </a:moveTo>
                <a:lnTo>
                  <a:pt x="1041349" y="110998"/>
                </a:lnTo>
                <a:lnTo>
                  <a:pt x="1041349" y="1375156"/>
                </a:lnTo>
                <a:lnTo>
                  <a:pt x="1152918" y="1375156"/>
                </a:lnTo>
                <a:lnTo>
                  <a:pt x="1152918" y="110998"/>
                </a:lnTo>
                <a:close/>
              </a:path>
              <a:path w="1153160" h="1487170">
                <a:moveTo>
                  <a:pt x="1152918" y="0"/>
                </a:moveTo>
                <a:lnTo>
                  <a:pt x="0" y="0"/>
                </a:lnTo>
                <a:lnTo>
                  <a:pt x="0" y="110477"/>
                </a:lnTo>
                <a:lnTo>
                  <a:pt x="0" y="1375232"/>
                </a:lnTo>
                <a:lnTo>
                  <a:pt x="0" y="1486979"/>
                </a:lnTo>
                <a:lnTo>
                  <a:pt x="1152918" y="1486979"/>
                </a:lnTo>
                <a:lnTo>
                  <a:pt x="1152918" y="1375232"/>
                </a:lnTo>
                <a:lnTo>
                  <a:pt x="111569" y="1375232"/>
                </a:lnTo>
                <a:lnTo>
                  <a:pt x="111569" y="110477"/>
                </a:lnTo>
                <a:lnTo>
                  <a:pt x="1152918" y="110477"/>
                </a:lnTo>
                <a:lnTo>
                  <a:pt x="1152918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7945" rIns="0" bIns="0" rtlCol="0" vert="horz">
            <a:spAutoFit/>
          </a:bodyPr>
          <a:lstStyle/>
          <a:p>
            <a:pPr marL="2614930" marR="5080" indent="-1454785">
              <a:lnSpc>
                <a:spcPts val="3460"/>
              </a:lnSpc>
              <a:spcBef>
                <a:spcPts val="535"/>
              </a:spcBef>
            </a:pPr>
            <a:r>
              <a:rPr dirty="0" spc="-25"/>
              <a:t>APPLYING</a:t>
            </a:r>
            <a:r>
              <a:rPr dirty="0" spc="-95"/>
              <a:t> </a:t>
            </a:r>
            <a:r>
              <a:rPr dirty="0"/>
              <a:t>FOR</a:t>
            </a:r>
            <a:r>
              <a:rPr dirty="0" spc="-85"/>
              <a:t> </a:t>
            </a:r>
            <a:r>
              <a:rPr dirty="0" spc="-10"/>
              <a:t>STUDENT FINANCE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889203" y="1991702"/>
            <a:ext cx="7266940" cy="27139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41300" marR="5080" indent="-228600">
              <a:lnSpc>
                <a:spcPct val="120000"/>
              </a:lnSpc>
              <a:spcBef>
                <a:spcPts val="105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800">
                <a:latin typeface="Gill Sans MT"/>
                <a:cs typeface="Gill Sans MT"/>
              </a:rPr>
              <a:t>Don’t</a:t>
            </a:r>
            <a:r>
              <a:rPr dirty="0" sz="2800" spc="-114">
                <a:latin typeface="Gill Sans MT"/>
                <a:cs typeface="Gill Sans MT"/>
              </a:rPr>
              <a:t> </a:t>
            </a:r>
            <a:r>
              <a:rPr dirty="0" sz="2800" spc="-25">
                <a:latin typeface="Gill Sans MT"/>
                <a:cs typeface="Gill Sans MT"/>
              </a:rPr>
              <a:t>forget,</a:t>
            </a:r>
            <a:r>
              <a:rPr dirty="0" sz="2800" spc="-270">
                <a:latin typeface="Gill Sans MT"/>
                <a:cs typeface="Gill Sans MT"/>
              </a:rPr>
              <a:t> </a:t>
            </a:r>
            <a:r>
              <a:rPr dirty="0" sz="2800">
                <a:latin typeface="Gill Sans MT"/>
                <a:cs typeface="Gill Sans MT"/>
              </a:rPr>
              <a:t>you</a:t>
            </a:r>
            <a:r>
              <a:rPr dirty="0" sz="2800" spc="-65">
                <a:latin typeface="Gill Sans MT"/>
                <a:cs typeface="Gill Sans MT"/>
              </a:rPr>
              <a:t> </a:t>
            </a:r>
            <a:r>
              <a:rPr dirty="0" sz="2800">
                <a:latin typeface="Gill Sans MT"/>
                <a:cs typeface="Gill Sans MT"/>
              </a:rPr>
              <a:t>can</a:t>
            </a:r>
            <a:r>
              <a:rPr dirty="0" sz="2800" spc="-70">
                <a:latin typeface="Gill Sans MT"/>
                <a:cs typeface="Gill Sans MT"/>
              </a:rPr>
              <a:t> </a:t>
            </a:r>
            <a:r>
              <a:rPr dirty="0" sz="2800">
                <a:latin typeface="Gill Sans MT"/>
                <a:cs typeface="Gill Sans MT"/>
              </a:rPr>
              <a:t>find</a:t>
            </a:r>
            <a:r>
              <a:rPr dirty="0" sz="2800" spc="-65">
                <a:latin typeface="Gill Sans MT"/>
                <a:cs typeface="Gill Sans MT"/>
              </a:rPr>
              <a:t> </a:t>
            </a:r>
            <a:r>
              <a:rPr dirty="0" sz="2800">
                <a:latin typeface="Gill Sans MT"/>
                <a:cs typeface="Gill Sans MT"/>
              </a:rPr>
              <a:t>out</a:t>
            </a:r>
            <a:r>
              <a:rPr dirty="0" sz="2800" spc="-75">
                <a:latin typeface="Gill Sans MT"/>
                <a:cs typeface="Gill Sans MT"/>
              </a:rPr>
              <a:t> </a:t>
            </a:r>
            <a:r>
              <a:rPr dirty="0" sz="2800">
                <a:latin typeface="Gill Sans MT"/>
                <a:cs typeface="Gill Sans MT"/>
              </a:rPr>
              <a:t>more</a:t>
            </a:r>
            <a:r>
              <a:rPr dirty="0" sz="2800" spc="-60">
                <a:latin typeface="Gill Sans MT"/>
                <a:cs typeface="Gill Sans MT"/>
              </a:rPr>
              <a:t> </a:t>
            </a:r>
            <a:r>
              <a:rPr dirty="0" sz="2800" spc="-10">
                <a:latin typeface="Gill Sans MT"/>
                <a:cs typeface="Gill Sans MT"/>
              </a:rPr>
              <a:t>information </a:t>
            </a:r>
            <a:r>
              <a:rPr dirty="0" sz="2800">
                <a:latin typeface="Gill Sans MT"/>
                <a:cs typeface="Gill Sans MT"/>
              </a:rPr>
              <a:t>about</a:t>
            </a:r>
            <a:r>
              <a:rPr dirty="0" sz="2800" spc="-100">
                <a:latin typeface="Gill Sans MT"/>
                <a:cs typeface="Gill Sans MT"/>
              </a:rPr>
              <a:t> </a:t>
            </a:r>
            <a:r>
              <a:rPr dirty="0" sz="2800" spc="-20">
                <a:latin typeface="Gill Sans MT"/>
                <a:cs typeface="Gill Sans MT"/>
              </a:rPr>
              <a:t>loans,</a:t>
            </a:r>
            <a:r>
              <a:rPr dirty="0" sz="2800" spc="-275">
                <a:latin typeface="Gill Sans MT"/>
                <a:cs typeface="Gill Sans MT"/>
              </a:rPr>
              <a:t> </a:t>
            </a:r>
            <a:r>
              <a:rPr dirty="0" sz="2800">
                <a:latin typeface="Gill Sans MT"/>
                <a:cs typeface="Gill Sans MT"/>
              </a:rPr>
              <a:t>what</a:t>
            </a:r>
            <a:r>
              <a:rPr dirty="0" sz="2800" spc="-50">
                <a:latin typeface="Gill Sans MT"/>
                <a:cs typeface="Gill Sans MT"/>
              </a:rPr>
              <a:t> </a:t>
            </a:r>
            <a:r>
              <a:rPr dirty="0" sz="2800">
                <a:latin typeface="Gill Sans MT"/>
                <a:cs typeface="Gill Sans MT"/>
              </a:rPr>
              <a:t>you</a:t>
            </a:r>
            <a:r>
              <a:rPr dirty="0" sz="2800" spc="-35">
                <a:latin typeface="Gill Sans MT"/>
                <a:cs typeface="Gill Sans MT"/>
              </a:rPr>
              <a:t> </a:t>
            </a:r>
            <a:r>
              <a:rPr dirty="0" sz="2800">
                <a:latin typeface="Gill Sans MT"/>
                <a:cs typeface="Gill Sans MT"/>
              </a:rPr>
              <a:t>can</a:t>
            </a:r>
            <a:r>
              <a:rPr dirty="0" sz="2800" spc="-45">
                <a:latin typeface="Gill Sans MT"/>
                <a:cs typeface="Gill Sans MT"/>
              </a:rPr>
              <a:t> </a:t>
            </a:r>
            <a:r>
              <a:rPr dirty="0" sz="2800" spc="-60">
                <a:latin typeface="Gill Sans MT"/>
                <a:cs typeface="Gill Sans MT"/>
              </a:rPr>
              <a:t>borrow,</a:t>
            </a:r>
            <a:r>
              <a:rPr dirty="0" sz="2800" spc="-280">
                <a:latin typeface="Gill Sans MT"/>
                <a:cs typeface="Gill Sans MT"/>
              </a:rPr>
              <a:t> </a:t>
            </a:r>
            <a:r>
              <a:rPr dirty="0" sz="2800" spc="-20">
                <a:latin typeface="Gill Sans MT"/>
                <a:cs typeface="Gill Sans MT"/>
              </a:rPr>
              <a:t>repayment</a:t>
            </a:r>
            <a:r>
              <a:rPr dirty="0" sz="2800" spc="-45">
                <a:latin typeface="Gill Sans MT"/>
                <a:cs typeface="Gill Sans MT"/>
              </a:rPr>
              <a:t> </a:t>
            </a:r>
            <a:r>
              <a:rPr dirty="0" sz="2800" spc="-25">
                <a:latin typeface="Gill Sans MT"/>
                <a:cs typeface="Gill Sans MT"/>
              </a:rPr>
              <a:t>on </a:t>
            </a:r>
            <a:r>
              <a:rPr dirty="0" sz="2800">
                <a:latin typeface="Gill Sans MT"/>
                <a:cs typeface="Gill Sans MT"/>
              </a:rPr>
              <a:t>the</a:t>
            </a:r>
            <a:r>
              <a:rPr dirty="0" sz="2800" spc="-40">
                <a:latin typeface="Gill Sans MT"/>
                <a:cs typeface="Gill Sans MT"/>
              </a:rPr>
              <a:t> </a:t>
            </a:r>
            <a:r>
              <a:rPr dirty="0" sz="2800" spc="-10">
                <a:latin typeface="Gill Sans MT"/>
                <a:cs typeface="Gill Sans MT"/>
              </a:rPr>
              <a:t>Government</a:t>
            </a:r>
            <a:endParaRPr sz="2800">
              <a:latin typeface="Gill Sans MT"/>
              <a:cs typeface="Gill Sans MT"/>
            </a:endParaRPr>
          </a:p>
          <a:p>
            <a:pPr marL="241300">
              <a:lnSpc>
                <a:spcPct val="100000"/>
              </a:lnSpc>
              <a:spcBef>
                <a:spcPts val="675"/>
              </a:spcBef>
            </a:pPr>
            <a:r>
              <a:rPr dirty="0" sz="2800" spc="-25">
                <a:latin typeface="Gill Sans MT"/>
                <a:cs typeface="Gill Sans MT"/>
              </a:rPr>
              <a:t>website:</a:t>
            </a:r>
            <a:r>
              <a:rPr dirty="0" sz="2800" spc="30">
                <a:latin typeface="Gill Sans MT"/>
                <a:cs typeface="Gill Sans MT"/>
              </a:rPr>
              <a:t> </a:t>
            </a:r>
            <a:r>
              <a:rPr dirty="0" u="sng" sz="2800" spc="-35">
                <a:solidFill>
                  <a:srgbClr val="F92B5C"/>
                </a:solidFill>
                <a:uFill>
                  <a:solidFill>
                    <a:srgbClr val="F92B5C"/>
                  </a:solidFill>
                </a:uFill>
                <a:latin typeface="Gill Sans MT"/>
                <a:cs typeface="Gill Sans MT"/>
                <a:hlinkClick r:id="rId2"/>
              </a:rPr>
              <a:t>https://www.gov.uk/student-</a:t>
            </a:r>
            <a:r>
              <a:rPr dirty="0" u="sng" sz="2800" spc="-10">
                <a:solidFill>
                  <a:srgbClr val="F92B5C"/>
                </a:solidFill>
                <a:uFill>
                  <a:solidFill>
                    <a:srgbClr val="F92B5C"/>
                  </a:solidFill>
                </a:uFill>
                <a:latin typeface="Gill Sans MT"/>
                <a:cs typeface="Gill Sans MT"/>
                <a:hlinkClick r:id="rId2"/>
              </a:rPr>
              <a:t>finance</a:t>
            </a:r>
            <a:endParaRPr sz="28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1664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800" spc="-125">
                <a:latin typeface="Gill Sans MT"/>
                <a:cs typeface="Gill Sans MT"/>
              </a:rPr>
              <a:t>You</a:t>
            </a:r>
            <a:r>
              <a:rPr dirty="0" sz="2800" spc="-60">
                <a:latin typeface="Gill Sans MT"/>
                <a:cs typeface="Gill Sans MT"/>
              </a:rPr>
              <a:t> </a:t>
            </a:r>
            <a:r>
              <a:rPr dirty="0" sz="2800">
                <a:latin typeface="Gill Sans MT"/>
                <a:cs typeface="Gill Sans MT"/>
              </a:rPr>
              <a:t>can</a:t>
            </a:r>
            <a:r>
              <a:rPr dirty="0" sz="2800" spc="-45">
                <a:latin typeface="Gill Sans MT"/>
                <a:cs typeface="Gill Sans MT"/>
              </a:rPr>
              <a:t> </a:t>
            </a:r>
            <a:r>
              <a:rPr dirty="0" sz="2800">
                <a:latin typeface="Gill Sans MT"/>
                <a:cs typeface="Gill Sans MT"/>
              </a:rPr>
              <a:t>also</a:t>
            </a:r>
            <a:r>
              <a:rPr dirty="0" sz="2800" spc="-55">
                <a:latin typeface="Gill Sans MT"/>
                <a:cs typeface="Gill Sans MT"/>
              </a:rPr>
              <a:t> </a:t>
            </a:r>
            <a:r>
              <a:rPr dirty="0" sz="2800">
                <a:latin typeface="Gill Sans MT"/>
                <a:cs typeface="Gill Sans MT"/>
              </a:rPr>
              <a:t>find</a:t>
            </a:r>
            <a:r>
              <a:rPr dirty="0" sz="2800" spc="-65">
                <a:latin typeface="Gill Sans MT"/>
                <a:cs typeface="Gill Sans MT"/>
              </a:rPr>
              <a:t> </a:t>
            </a:r>
            <a:r>
              <a:rPr dirty="0" sz="2800">
                <a:latin typeface="Gill Sans MT"/>
                <a:cs typeface="Gill Sans MT"/>
              </a:rPr>
              <a:t>the</a:t>
            </a:r>
            <a:r>
              <a:rPr dirty="0" sz="2800" spc="-60">
                <a:latin typeface="Gill Sans MT"/>
                <a:cs typeface="Gill Sans MT"/>
              </a:rPr>
              <a:t> </a:t>
            </a:r>
            <a:r>
              <a:rPr dirty="0" sz="2800">
                <a:latin typeface="Gill Sans MT"/>
                <a:cs typeface="Gill Sans MT"/>
              </a:rPr>
              <a:t>loan</a:t>
            </a:r>
            <a:r>
              <a:rPr dirty="0" sz="2800" spc="-50">
                <a:latin typeface="Gill Sans MT"/>
                <a:cs typeface="Gill Sans MT"/>
              </a:rPr>
              <a:t> </a:t>
            </a:r>
            <a:r>
              <a:rPr dirty="0" sz="2800">
                <a:latin typeface="Gill Sans MT"/>
                <a:cs typeface="Gill Sans MT"/>
              </a:rPr>
              <a:t>calculator</a:t>
            </a:r>
            <a:r>
              <a:rPr dirty="0" sz="2800" spc="-40">
                <a:latin typeface="Gill Sans MT"/>
                <a:cs typeface="Gill Sans MT"/>
              </a:rPr>
              <a:t> </a:t>
            </a:r>
            <a:r>
              <a:rPr dirty="0" sz="2800" spc="-20">
                <a:latin typeface="Gill Sans MT"/>
                <a:cs typeface="Gill Sans MT"/>
              </a:rPr>
              <a:t>here</a:t>
            </a:r>
            <a:endParaRPr sz="280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6904" y="771855"/>
            <a:ext cx="5646420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STUDENT</a:t>
            </a:r>
            <a:r>
              <a:rPr dirty="0" spc="-55"/>
              <a:t> </a:t>
            </a:r>
            <a:r>
              <a:rPr dirty="0"/>
              <a:t>FINANCE</a:t>
            </a:r>
            <a:r>
              <a:rPr dirty="0" spc="-40"/>
              <a:t> </a:t>
            </a:r>
            <a:r>
              <a:rPr dirty="0" spc="-10"/>
              <a:t>ENGLAND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522602" y="2080971"/>
            <a:ext cx="6195060" cy="3114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>
                <a:latin typeface="Gill Sans MT"/>
                <a:cs typeface="Gill Sans MT"/>
              </a:rPr>
              <a:t>What</a:t>
            </a:r>
            <a:r>
              <a:rPr dirty="0" sz="3200" spc="-70">
                <a:latin typeface="Gill Sans MT"/>
                <a:cs typeface="Gill Sans MT"/>
              </a:rPr>
              <a:t> </a:t>
            </a:r>
            <a:r>
              <a:rPr dirty="0" sz="3200">
                <a:latin typeface="Gill Sans MT"/>
                <a:cs typeface="Gill Sans MT"/>
              </a:rPr>
              <a:t>do</a:t>
            </a:r>
            <a:r>
              <a:rPr dirty="0" sz="3200" spc="-30">
                <a:latin typeface="Gill Sans MT"/>
                <a:cs typeface="Gill Sans MT"/>
              </a:rPr>
              <a:t> </a:t>
            </a:r>
            <a:r>
              <a:rPr dirty="0" sz="3200">
                <a:latin typeface="Gill Sans MT"/>
                <a:cs typeface="Gill Sans MT"/>
              </a:rPr>
              <a:t>parent/carers</a:t>
            </a:r>
            <a:r>
              <a:rPr dirty="0" sz="3200" spc="-80">
                <a:latin typeface="Gill Sans MT"/>
                <a:cs typeface="Gill Sans MT"/>
              </a:rPr>
              <a:t> </a:t>
            </a:r>
            <a:r>
              <a:rPr dirty="0" sz="3200">
                <a:latin typeface="Gill Sans MT"/>
                <a:cs typeface="Gill Sans MT"/>
              </a:rPr>
              <a:t>need</a:t>
            </a:r>
            <a:r>
              <a:rPr dirty="0" sz="3200" spc="-30">
                <a:latin typeface="Gill Sans MT"/>
                <a:cs typeface="Gill Sans MT"/>
              </a:rPr>
              <a:t> </a:t>
            </a:r>
            <a:r>
              <a:rPr dirty="0" sz="3200">
                <a:latin typeface="Gill Sans MT"/>
                <a:cs typeface="Gill Sans MT"/>
              </a:rPr>
              <a:t>to</a:t>
            </a:r>
            <a:r>
              <a:rPr dirty="0" sz="3200" spc="-50">
                <a:latin typeface="Gill Sans MT"/>
                <a:cs typeface="Gill Sans MT"/>
              </a:rPr>
              <a:t> </a:t>
            </a:r>
            <a:r>
              <a:rPr dirty="0" sz="3200" spc="-25">
                <a:latin typeface="Gill Sans MT"/>
                <a:cs typeface="Gill Sans MT"/>
              </a:rPr>
              <a:t>do?</a:t>
            </a:r>
            <a:endParaRPr sz="3200">
              <a:latin typeface="Gill Sans MT"/>
              <a:cs typeface="Gill Sans MT"/>
            </a:endParaRPr>
          </a:p>
          <a:p>
            <a:pPr marL="240665" marR="71120" indent="-228600">
              <a:lnSpc>
                <a:spcPct val="120000"/>
              </a:lnSpc>
              <a:spcBef>
                <a:spcPts val="119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latin typeface="Gill Sans MT"/>
                <a:cs typeface="Gill Sans MT"/>
              </a:rPr>
              <a:t>SFE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will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send</a:t>
            </a:r>
            <a:r>
              <a:rPr dirty="0" sz="2000" spc="-1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you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an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email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with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link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to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create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your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 spc="-25">
                <a:latin typeface="Gill Sans MT"/>
                <a:cs typeface="Gill Sans MT"/>
              </a:rPr>
              <a:t>own </a:t>
            </a:r>
            <a:r>
              <a:rPr dirty="0" sz="2000" spc="-10">
                <a:latin typeface="Gill Sans MT"/>
                <a:cs typeface="Gill Sans MT"/>
              </a:rPr>
              <a:t>account</a:t>
            </a:r>
            <a:endParaRPr sz="20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149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latin typeface="Gill Sans MT"/>
                <a:cs typeface="Gill Sans MT"/>
              </a:rPr>
              <a:t>They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will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ask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you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for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income</a:t>
            </a:r>
            <a:r>
              <a:rPr dirty="0" sz="2000" spc="-6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details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and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your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National</a:t>
            </a:r>
            <a:endParaRPr sz="2000">
              <a:latin typeface="Gill Sans MT"/>
              <a:cs typeface="Gill Sans MT"/>
            </a:endParaRPr>
          </a:p>
          <a:p>
            <a:pPr marL="240665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Gill Sans MT"/>
                <a:cs typeface="Gill Sans MT"/>
              </a:rPr>
              <a:t>Insurance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number</a:t>
            </a:r>
            <a:endParaRPr sz="20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147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latin typeface="Gill Sans MT"/>
                <a:cs typeface="Gill Sans MT"/>
              </a:rPr>
              <a:t>This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will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be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checked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with</a:t>
            </a:r>
            <a:r>
              <a:rPr dirty="0" sz="2000" spc="-6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HMRC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and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they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may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ask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you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 spc="-25">
                <a:latin typeface="Gill Sans MT"/>
                <a:cs typeface="Gill Sans MT"/>
              </a:rPr>
              <a:t>to</a:t>
            </a:r>
            <a:endParaRPr sz="2000">
              <a:latin typeface="Gill Sans MT"/>
              <a:cs typeface="Gill Sans MT"/>
            </a:endParaRPr>
          </a:p>
          <a:p>
            <a:pPr marL="240665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Gill Sans MT"/>
                <a:cs typeface="Gill Sans MT"/>
              </a:rPr>
              <a:t>send</a:t>
            </a:r>
            <a:r>
              <a:rPr dirty="0" sz="2000" spc="1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further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evidence</a:t>
            </a:r>
            <a:endParaRPr sz="2000">
              <a:latin typeface="Gill Sans MT"/>
              <a:cs typeface="Gill Sans MT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3842550" y="6255345"/>
            <a:ext cx="1778635" cy="116205"/>
          </a:xfrm>
          <a:custGeom>
            <a:avLst/>
            <a:gdLst/>
            <a:ahLst/>
            <a:cxnLst/>
            <a:rect l="l" t="t" r="r" b="b"/>
            <a:pathLst>
              <a:path w="1778635" h="116204">
                <a:moveTo>
                  <a:pt x="1778604" y="0"/>
                </a:moveTo>
                <a:lnTo>
                  <a:pt x="1005296" y="0"/>
                </a:lnTo>
                <a:lnTo>
                  <a:pt x="1004338" y="26494"/>
                </a:lnTo>
                <a:lnTo>
                  <a:pt x="995330" y="36788"/>
                </a:lnTo>
                <a:lnTo>
                  <a:pt x="985964" y="38688"/>
                </a:lnTo>
                <a:lnTo>
                  <a:pt x="785488" y="37727"/>
                </a:lnTo>
                <a:lnTo>
                  <a:pt x="775196" y="28709"/>
                </a:lnTo>
                <a:lnTo>
                  <a:pt x="773304" y="0"/>
                </a:lnTo>
                <a:lnTo>
                  <a:pt x="0" y="0"/>
                </a:lnTo>
                <a:lnTo>
                  <a:pt x="0" y="38688"/>
                </a:lnTo>
                <a:lnTo>
                  <a:pt x="22649" y="93402"/>
                </a:lnTo>
                <a:lnTo>
                  <a:pt x="77330" y="116065"/>
                </a:lnTo>
                <a:lnTo>
                  <a:pt x="1701273" y="116065"/>
                </a:lnTo>
                <a:lnTo>
                  <a:pt x="1731367" y="109985"/>
                </a:lnTo>
                <a:lnTo>
                  <a:pt x="1755948" y="93402"/>
                </a:lnTo>
                <a:lnTo>
                  <a:pt x="1772525" y="68807"/>
                </a:lnTo>
                <a:lnTo>
                  <a:pt x="1778604" y="38688"/>
                </a:lnTo>
                <a:lnTo>
                  <a:pt x="1778604" y="0"/>
                </a:lnTo>
                <a:close/>
              </a:path>
            </a:pathLst>
          </a:custGeom>
          <a:solidFill>
            <a:srgbClr val="B71E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4074528" y="5288140"/>
            <a:ext cx="1315085" cy="890269"/>
          </a:xfrm>
          <a:custGeom>
            <a:avLst/>
            <a:gdLst/>
            <a:ahLst/>
            <a:cxnLst/>
            <a:rect l="l" t="t" r="r" b="b"/>
            <a:pathLst>
              <a:path w="1315085" h="890270">
                <a:moveTo>
                  <a:pt x="927976" y="444919"/>
                </a:moveTo>
                <a:lnTo>
                  <a:pt x="926236" y="425577"/>
                </a:lnTo>
                <a:lnTo>
                  <a:pt x="923607" y="396227"/>
                </a:lnTo>
                <a:lnTo>
                  <a:pt x="911047" y="350418"/>
                </a:lnTo>
                <a:lnTo>
                  <a:pt x="891019" y="308229"/>
                </a:lnTo>
                <a:lnTo>
                  <a:pt x="884085" y="298411"/>
                </a:lnTo>
                <a:lnTo>
                  <a:pt x="884085" y="425577"/>
                </a:lnTo>
                <a:lnTo>
                  <a:pt x="884085" y="464261"/>
                </a:lnTo>
                <a:lnTo>
                  <a:pt x="874649" y="512686"/>
                </a:lnTo>
                <a:lnTo>
                  <a:pt x="855522" y="556958"/>
                </a:lnTo>
                <a:lnTo>
                  <a:pt x="827811" y="595845"/>
                </a:lnTo>
                <a:lnTo>
                  <a:pt x="792594" y="628103"/>
                </a:lnTo>
                <a:lnTo>
                  <a:pt x="751001" y="652487"/>
                </a:lnTo>
                <a:lnTo>
                  <a:pt x="704100" y="667766"/>
                </a:lnTo>
                <a:lnTo>
                  <a:pt x="728103" y="640486"/>
                </a:lnTo>
                <a:lnTo>
                  <a:pt x="734720" y="632955"/>
                </a:lnTo>
                <a:lnTo>
                  <a:pt x="760323" y="594664"/>
                </a:lnTo>
                <a:lnTo>
                  <a:pt x="780618" y="553415"/>
                </a:lnTo>
                <a:lnTo>
                  <a:pt x="795350" y="509765"/>
                </a:lnTo>
                <a:lnTo>
                  <a:pt x="804240" y="464261"/>
                </a:lnTo>
                <a:lnTo>
                  <a:pt x="884085" y="464261"/>
                </a:lnTo>
                <a:lnTo>
                  <a:pt x="884085" y="425577"/>
                </a:lnTo>
                <a:lnTo>
                  <a:pt x="804240" y="425577"/>
                </a:lnTo>
                <a:lnTo>
                  <a:pt x="795337" y="380174"/>
                </a:lnTo>
                <a:lnTo>
                  <a:pt x="780669" y="336613"/>
                </a:lnTo>
                <a:lnTo>
                  <a:pt x="765390" y="305435"/>
                </a:lnTo>
                <a:lnTo>
                  <a:pt x="765390" y="425577"/>
                </a:lnTo>
                <a:lnTo>
                  <a:pt x="765390" y="464261"/>
                </a:lnTo>
                <a:lnTo>
                  <a:pt x="753922" y="513270"/>
                </a:lnTo>
                <a:lnTo>
                  <a:pt x="735063" y="559447"/>
                </a:lnTo>
                <a:lnTo>
                  <a:pt x="709155" y="602157"/>
                </a:lnTo>
                <a:lnTo>
                  <a:pt x="676643" y="640486"/>
                </a:lnTo>
                <a:lnTo>
                  <a:pt x="676643" y="638352"/>
                </a:lnTo>
                <a:lnTo>
                  <a:pt x="676643" y="464261"/>
                </a:lnTo>
                <a:lnTo>
                  <a:pt x="765390" y="464261"/>
                </a:lnTo>
                <a:lnTo>
                  <a:pt x="765390" y="425577"/>
                </a:lnTo>
                <a:lnTo>
                  <a:pt x="676643" y="425577"/>
                </a:lnTo>
                <a:lnTo>
                  <a:pt x="676643" y="251472"/>
                </a:lnTo>
                <a:lnTo>
                  <a:pt x="676643" y="249148"/>
                </a:lnTo>
                <a:lnTo>
                  <a:pt x="709180" y="287515"/>
                </a:lnTo>
                <a:lnTo>
                  <a:pt x="735101" y="330263"/>
                </a:lnTo>
                <a:lnTo>
                  <a:pt x="753986" y="376618"/>
                </a:lnTo>
                <a:lnTo>
                  <a:pt x="765390" y="425577"/>
                </a:lnTo>
                <a:lnTo>
                  <a:pt x="765390" y="305435"/>
                </a:lnTo>
                <a:lnTo>
                  <a:pt x="760488" y="295414"/>
                </a:lnTo>
                <a:lnTo>
                  <a:pt x="735076" y="257124"/>
                </a:lnTo>
                <a:lnTo>
                  <a:pt x="728129" y="249148"/>
                </a:lnTo>
                <a:lnTo>
                  <a:pt x="704684" y="222262"/>
                </a:lnTo>
                <a:lnTo>
                  <a:pt x="751420" y="237604"/>
                </a:lnTo>
                <a:lnTo>
                  <a:pt x="792886" y="262001"/>
                </a:lnTo>
                <a:lnTo>
                  <a:pt x="827976" y="294233"/>
                </a:lnTo>
                <a:lnTo>
                  <a:pt x="855599" y="333070"/>
                </a:lnTo>
                <a:lnTo>
                  <a:pt x="874661" y="377253"/>
                </a:lnTo>
                <a:lnTo>
                  <a:pt x="884085" y="425577"/>
                </a:lnTo>
                <a:lnTo>
                  <a:pt x="884085" y="298411"/>
                </a:lnTo>
                <a:lnTo>
                  <a:pt x="864323" y="270421"/>
                </a:lnTo>
                <a:lnTo>
                  <a:pt x="831697" y="237782"/>
                </a:lnTo>
                <a:lnTo>
                  <a:pt x="809752" y="222262"/>
                </a:lnTo>
                <a:lnTo>
                  <a:pt x="808659" y="221488"/>
                </a:lnTo>
                <a:lnTo>
                  <a:pt x="793927" y="211074"/>
                </a:lnTo>
                <a:lnTo>
                  <a:pt x="751763" y="191033"/>
                </a:lnTo>
                <a:lnTo>
                  <a:pt x="705967" y="178460"/>
                </a:lnTo>
                <a:lnTo>
                  <a:pt x="657313" y="174091"/>
                </a:lnTo>
                <a:lnTo>
                  <a:pt x="637984" y="175831"/>
                </a:lnTo>
                <a:lnTo>
                  <a:pt x="637984" y="251472"/>
                </a:lnTo>
                <a:lnTo>
                  <a:pt x="637984" y="425577"/>
                </a:lnTo>
                <a:lnTo>
                  <a:pt x="637984" y="464261"/>
                </a:lnTo>
                <a:lnTo>
                  <a:pt x="637984" y="638352"/>
                </a:lnTo>
                <a:lnTo>
                  <a:pt x="614006" y="609371"/>
                </a:lnTo>
                <a:lnTo>
                  <a:pt x="614006" y="668540"/>
                </a:lnTo>
                <a:lnTo>
                  <a:pt x="566331" y="653707"/>
                </a:lnTo>
                <a:lnTo>
                  <a:pt x="523976" y="629488"/>
                </a:lnTo>
                <a:lnTo>
                  <a:pt x="488061" y="597166"/>
                </a:lnTo>
                <a:lnTo>
                  <a:pt x="459765" y="557999"/>
                </a:lnTo>
                <a:lnTo>
                  <a:pt x="440207" y="513270"/>
                </a:lnTo>
                <a:lnTo>
                  <a:pt x="430542" y="464261"/>
                </a:lnTo>
                <a:lnTo>
                  <a:pt x="513283" y="464261"/>
                </a:lnTo>
                <a:lnTo>
                  <a:pt x="522262" y="509943"/>
                </a:lnTo>
                <a:lnTo>
                  <a:pt x="537095" y="553758"/>
                </a:lnTo>
                <a:lnTo>
                  <a:pt x="557517" y="595160"/>
                </a:lnTo>
                <a:lnTo>
                  <a:pt x="583234" y="633603"/>
                </a:lnTo>
                <a:lnTo>
                  <a:pt x="614006" y="668540"/>
                </a:lnTo>
                <a:lnTo>
                  <a:pt x="614006" y="609371"/>
                </a:lnTo>
                <a:lnTo>
                  <a:pt x="606488" y="600278"/>
                </a:lnTo>
                <a:lnTo>
                  <a:pt x="581406" y="557999"/>
                </a:lnTo>
                <a:lnTo>
                  <a:pt x="563181" y="512432"/>
                </a:lnTo>
                <a:lnTo>
                  <a:pt x="552145" y="464261"/>
                </a:lnTo>
                <a:lnTo>
                  <a:pt x="637984" y="464261"/>
                </a:lnTo>
                <a:lnTo>
                  <a:pt x="637984" y="425577"/>
                </a:lnTo>
                <a:lnTo>
                  <a:pt x="552145" y="425577"/>
                </a:lnTo>
                <a:lnTo>
                  <a:pt x="563118" y="377367"/>
                </a:lnTo>
                <a:lnTo>
                  <a:pt x="581355" y="331749"/>
                </a:lnTo>
                <a:lnTo>
                  <a:pt x="606437" y="289509"/>
                </a:lnTo>
                <a:lnTo>
                  <a:pt x="637984" y="251472"/>
                </a:lnTo>
                <a:lnTo>
                  <a:pt x="637984" y="175831"/>
                </a:lnTo>
                <a:lnTo>
                  <a:pt x="613625" y="178015"/>
                </a:lnTo>
                <a:lnTo>
                  <a:pt x="613625" y="221488"/>
                </a:lnTo>
                <a:lnTo>
                  <a:pt x="582980" y="256425"/>
                </a:lnTo>
                <a:lnTo>
                  <a:pt x="557364" y="294843"/>
                </a:lnTo>
                <a:lnTo>
                  <a:pt x="537032" y="336194"/>
                </a:lnTo>
                <a:lnTo>
                  <a:pt x="522249" y="379958"/>
                </a:lnTo>
                <a:lnTo>
                  <a:pt x="513283" y="425577"/>
                </a:lnTo>
                <a:lnTo>
                  <a:pt x="430542" y="425577"/>
                </a:lnTo>
                <a:lnTo>
                  <a:pt x="440182" y="376567"/>
                </a:lnTo>
                <a:lnTo>
                  <a:pt x="459651" y="331939"/>
                </a:lnTo>
                <a:lnTo>
                  <a:pt x="487895" y="292811"/>
                </a:lnTo>
                <a:lnTo>
                  <a:pt x="523735" y="260515"/>
                </a:lnTo>
                <a:lnTo>
                  <a:pt x="566026" y="236308"/>
                </a:lnTo>
                <a:lnTo>
                  <a:pt x="613625" y="221488"/>
                </a:lnTo>
                <a:lnTo>
                  <a:pt x="613625" y="178015"/>
                </a:lnTo>
                <a:lnTo>
                  <a:pt x="562876" y="191033"/>
                </a:lnTo>
                <a:lnTo>
                  <a:pt x="520712" y="211074"/>
                </a:lnTo>
                <a:lnTo>
                  <a:pt x="482942" y="237782"/>
                </a:lnTo>
                <a:lnTo>
                  <a:pt x="450316" y="270421"/>
                </a:lnTo>
                <a:lnTo>
                  <a:pt x="423608" y="308229"/>
                </a:lnTo>
                <a:lnTo>
                  <a:pt x="403593" y="350418"/>
                </a:lnTo>
                <a:lnTo>
                  <a:pt x="391020" y="396227"/>
                </a:lnTo>
                <a:lnTo>
                  <a:pt x="386664" y="444919"/>
                </a:lnTo>
                <a:lnTo>
                  <a:pt x="391020" y="493598"/>
                </a:lnTo>
                <a:lnTo>
                  <a:pt x="403593" y="539407"/>
                </a:lnTo>
                <a:lnTo>
                  <a:pt x="423608" y="581596"/>
                </a:lnTo>
                <a:lnTo>
                  <a:pt x="450316" y="619404"/>
                </a:lnTo>
                <a:lnTo>
                  <a:pt x="482942" y="652043"/>
                </a:lnTo>
                <a:lnTo>
                  <a:pt x="520712" y="678764"/>
                </a:lnTo>
                <a:lnTo>
                  <a:pt x="562876" y="698792"/>
                </a:lnTo>
                <a:lnTo>
                  <a:pt x="608672" y="711377"/>
                </a:lnTo>
                <a:lnTo>
                  <a:pt x="657313" y="715733"/>
                </a:lnTo>
                <a:lnTo>
                  <a:pt x="705967" y="711377"/>
                </a:lnTo>
                <a:lnTo>
                  <a:pt x="751763" y="698792"/>
                </a:lnTo>
                <a:lnTo>
                  <a:pt x="793927" y="678764"/>
                </a:lnTo>
                <a:lnTo>
                  <a:pt x="808380" y="668540"/>
                </a:lnTo>
                <a:lnTo>
                  <a:pt x="809472" y="667766"/>
                </a:lnTo>
                <a:lnTo>
                  <a:pt x="831697" y="652043"/>
                </a:lnTo>
                <a:lnTo>
                  <a:pt x="864323" y="619404"/>
                </a:lnTo>
                <a:lnTo>
                  <a:pt x="891019" y="581596"/>
                </a:lnTo>
                <a:lnTo>
                  <a:pt x="911047" y="539407"/>
                </a:lnTo>
                <a:lnTo>
                  <a:pt x="923607" y="493598"/>
                </a:lnTo>
                <a:lnTo>
                  <a:pt x="926236" y="464261"/>
                </a:lnTo>
                <a:lnTo>
                  <a:pt x="927976" y="444919"/>
                </a:lnTo>
                <a:close/>
              </a:path>
              <a:path w="1315085" h="890270">
                <a:moveTo>
                  <a:pt x="1314627" y="77381"/>
                </a:moveTo>
                <a:lnTo>
                  <a:pt x="1308544" y="47256"/>
                </a:lnTo>
                <a:lnTo>
                  <a:pt x="1291983" y="22656"/>
                </a:lnTo>
                <a:lnTo>
                  <a:pt x="1267396" y="6083"/>
                </a:lnTo>
                <a:lnTo>
                  <a:pt x="1237297" y="0"/>
                </a:lnTo>
                <a:lnTo>
                  <a:pt x="1198626" y="0"/>
                </a:lnTo>
                <a:lnTo>
                  <a:pt x="1198626" y="116065"/>
                </a:lnTo>
                <a:lnTo>
                  <a:pt x="1198626" y="773772"/>
                </a:lnTo>
                <a:lnTo>
                  <a:pt x="116001" y="773772"/>
                </a:lnTo>
                <a:lnTo>
                  <a:pt x="116001" y="116065"/>
                </a:lnTo>
                <a:lnTo>
                  <a:pt x="1198626" y="116065"/>
                </a:lnTo>
                <a:lnTo>
                  <a:pt x="1198626" y="0"/>
                </a:lnTo>
                <a:lnTo>
                  <a:pt x="77330" y="0"/>
                </a:lnTo>
                <a:lnTo>
                  <a:pt x="47231" y="6083"/>
                </a:lnTo>
                <a:lnTo>
                  <a:pt x="22656" y="22656"/>
                </a:lnTo>
                <a:lnTo>
                  <a:pt x="6083" y="47256"/>
                </a:lnTo>
                <a:lnTo>
                  <a:pt x="0" y="77381"/>
                </a:lnTo>
                <a:lnTo>
                  <a:pt x="0" y="889838"/>
                </a:lnTo>
                <a:lnTo>
                  <a:pt x="1314627" y="889838"/>
                </a:lnTo>
                <a:lnTo>
                  <a:pt x="1314627" y="773772"/>
                </a:lnTo>
                <a:lnTo>
                  <a:pt x="1314627" y="116065"/>
                </a:lnTo>
                <a:lnTo>
                  <a:pt x="1314627" y="77381"/>
                </a:lnTo>
                <a:close/>
              </a:path>
            </a:pathLst>
          </a:custGeom>
          <a:solidFill>
            <a:srgbClr val="B71E42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3792" y="771855"/>
            <a:ext cx="5152390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65"/>
              <a:t>REPAYING</a:t>
            </a:r>
            <a:r>
              <a:rPr dirty="0" spc="-70"/>
              <a:t> </a:t>
            </a:r>
            <a:r>
              <a:rPr dirty="0"/>
              <a:t>STUDENT</a:t>
            </a:r>
            <a:r>
              <a:rPr dirty="0" spc="-70"/>
              <a:t> </a:t>
            </a:r>
            <a:r>
              <a:rPr dirty="0" spc="-10"/>
              <a:t>LOANS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190040" y="1914296"/>
            <a:ext cx="7009130" cy="3429635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240665" indent="-228600">
              <a:lnSpc>
                <a:spcPct val="100000"/>
              </a:lnSpc>
              <a:spcBef>
                <a:spcPts val="109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900">
                <a:latin typeface="Gill Sans MT"/>
                <a:cs typeface="Gill Sans MT"/>
              </a:rPr>
              <a:t>Like</a:t>
            </a:r>
            <a:r>
              <a:rPr dirty="0" sz="1900" spc="-6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all</a:t>
            </a:r>
            <a:r>
              <a:rPr dirty="0" sz="1900" spc="-55">
                <a:latin typeface="Gill Sans MT"/>
                <a:cs typeface="Gill Sans MT"/>
              </a:rPr>
              <a:t> </a:t>
            </a:r>
            <a:r>
              <a:rPr dirty="0" sz="1900" spc="-20">
                <a:latin typeface="Gill Sans MT"/>
                <a:cs typeface="Gill Sans MT"/>
              </a:rPr>
              <a:t>loans,</a:t>
            </a:r>
            <a:r>
              <a:rPr dirty="0" sz="1900" spc="-204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students</a:t>
            </a:r>
            <a:r>
              <a:rPr dirty="0" sz="1900" spc="-5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are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expected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to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repay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money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lent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to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 spc="-20">
                <a:latin typeface="Gill Sans MT"/>
                <a:cs typeface="Gill Sans MT"/>
              </a:rPr>
              <a:t>them</a:t>
            </a:r>
            <a:endParaRPr sz="1900">
              <a:latin typeface="Gill Sans MT"/>
              <a:cs typeface="Gill Sans MT"/>
            </a:endParaRPr>
          </a:p>
          <a:p>
            <a:pPr marL="240665" marR="9525" indent="-228600">
              <a:lnSpc>
                <a:spcPct val="100000"/>
              </a:lnSpc>
              <a:spcBef>
                <a:spcPts val="100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900">
                <a:latin typeface="Gill Sans MT"/>
                <a:cs typeface="Gill Sans MT"/>
              </a:rPr>
              <a:t>The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amount</a:t>
            </a:r>
            <a:r>
              <a:rPr dirty="0" sz="1900" spc="-3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that</a:t>
            </a:r>
            <a:r>
              <a:rPr dirty="0" sz="1900" spc="-3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they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borrow</a:t>
            </a:r>
            <a:r>
              <a:rPr dirty="0" sz="1900" spc="-3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is</a:t>
            </a:r>
            <a:r>
              <a:rPr dirty="0" sz="1900" spc="-6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charged</a:t>
            </a:r>
            <a:r>
              <a:rPr dirty="0" sz="1900" spc="-3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interest</a:t>
            </a:r>
            <a:r>
              <a:rPr dirty="0" sz="1900" spc="-5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on.This</a:t>
            </a:r>
            <a:r>
              <a:rPr dirty="0" sz="1900" spc="-5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is</a:t>
            </a:r>
            <a:r>
              <a:rPr dirty="0" sz="1900" spc="-3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based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 spc="-25">
                <a:latin typeface="Gill Sans MT"/>
                <a:cs typeface="Gill Sans MT"/>
              </a:rPr>
              <a:t>on </a:t>
            </a:r>
            <a:r>
              <a:rPr dirty="0" sz="1900">
                <a:latin typeface="Gill Sans MT"/>
                <a:cs typeface="Gill Sans MT"/>
              </a:rPr>
              <a:t>the</a:t>
            </a:r>
            <a:r>
              <a:rPr dirty="0" sz="1900" spc="-3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Retail</a:t>
            </a:r>
            <a:r>
              <a:rPr dirty="0" sz="1900" spc="-3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Price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Index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(RPI)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plus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up</a:t>
            </a:r>
            <a:r>
              <a:rPr dirty="0" sz="1900" spc="-3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to</a:t>
            </a:r>
            <a:r>
              <a:rPr dirty="0" sz="1900" spc="-3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3%</a:t>
            </a:r>
            <a:r>
              <a:rPr dirty="0" sz="1900" spc="-3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whilst</a:t>
            </a:r>
            <a:r>
              <a:rPr dirty="0" sz="1900" spc="-5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students</a:t>
            </a:r>
            <a:r>
              <a:rPr dirty="0" sz="1900" spc="-55">
                <a:latin typeface="Gill Sans MT"/>
                <a:cs typeface="Gill Sans MT"/>
              </a:rPr>
              <a:t> </a:t>
            </a:r>
            <a:r>
              <a:rPr dirty="0" sz="1900" spc="-25">
                <a:latin typeface="Gill Sans MT"/>
                <a:cs typeface="Gill Sans MT"/>
              </a:rPr>
              <a:t>are</a:t>
            </a:r>
            <a:r>
              <a:rPr dirty="0" sz="1900" spc="50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studying</a:t>
            </a:r>
            <a:r>
              <a:rPr dirty="0" sz="1900" spc="-3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for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the</a:t>
            </a:r>
            <a:r>
              <a:rPr dirty="0" sz="1900" spc="-2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first</a:t>
            </a:r>
            <a:r>
              <a:rPr dirty="0" sz="1900" spc="-6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4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years</a:t>
            </a:r>
            <a:endParaRPr sz="1900">
              <a:latin typeface="Gill Sans MT"/>
              <a:cs typeface="Gill Sans MT"/>
            </a:endParaRPr>
          </a:p>
          <a:p>
            <a:pPr marL="240665" marR="190500" indent="-228600">
              <a:lnSpc>
                <a:spcPct val="100000"/>
              </a:lnSpc>
              <a:spcBef>
                <a:spcPts val="994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900">
                <a:latin typeface="Gill Sans MT"/>
                <a:cs typeface="Gill Sans MT"/>
              </a:rPr>
              <a:t>The</a:t>
            </a:r>
            <a:r>
              <a:rPr dirty="0" sz="1900" spc="-3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interest</a:t>
            </a:r>
            <a:r>
              <a:rPr dirty="0" sz="1900" spc="-5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will</a:t>
            </a:r>
            <a:r>
              <a:rPr dirty="0" sz="1900" spc="-5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start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to</a:t>
            </a:r>
            <a:r>
              <a:rPr dirty="0" sz="1900" spc="-3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be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added</a:t>
            </a:r>
            <a:r>
              <a:rPr dirty="0" sz="1900" spc="-6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on</a:t>
            </a:r>
            <a:r>
              <a:rPr dirty="0" sz="1900" spc="-3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to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the</a:t>
            </a:r>
            <a:r>
              <a:rPr dirty="0" sz="1900" spc="-3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loan</a:t>
            </a:r>
            <a:r>
              <a:rPr dirty="0" sz="1900" spc="-3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from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the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first</a:t>
            </a:r>
            <a:r>
              <a:rPr dirty="0" sz="1900" spc="-55">
                <a:latin typeface="Gill Sans MT"/>
                <a:cs typeface="Gill Sans MT"/>
              </a:rPr>
              <a:t> </a:t>
            </a:r>
            <a:r>
              <a:rPr dirty="0" sz="1900" spc="-25">
                <a:latin typeface="Gill Sans MT"/>
                <a:cs typeface="Gill Sans MT"/>
              </a:rPr>
              <a:t>day </a:t>
            </a:r>
            <a:r>
              <a:rPr dirty="0" sz="1900">
                <a:latin typeface="Gill Sans MT"/>
                <a:cs typeface="Gill Sans MT"/>
              </a:rPr>
              <a:t>that</a:t>
            </a:r>
            <a:r>
              <a:rPr dirty="0" sz="1900" spc="-2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the</a:t>
            </a:r>
            <a:r>
              <a:rPr dirty="0" sz="1900" spc="-3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money</a:t>
            </a:r>
            <a:r>
              <a:rPr dirty="0" sz="1900" spc="-2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is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paid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into</a:t>
            </a:r>
            <a:r>
              <a:rPr dirty="0" sz="1900" spc="-3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a</a:t>
            </a:r>
            <a:r>
              <a:rPr dirty="0" sz="1900" spc="-30">
                <a:latin typeface="Gill Sans MT"/>
                <a:cs typeface="Gill Sans MT"/>
              </a:rPr>
              <a:t> </a:t>
            </a:r>
            <a:r>
              <a:rPr dirty="0" sz="1900" spc="-20">
                <a:latin typeface="Gill Sans MT"/>
                <a:cs typeface="Gill Sans MT"/>
              </a:rPr>
              <a:t>student’s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account</a:t>
            </a:r>
            <a:r>
              <a:rPr dirty="0" sz="1900" spc="-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or</a:t>
            </a:r>
            <a:r>
              <a:rPr dirty="0" sz="1900" spc="-3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is</a:t>
            </a:r>
            <a:r>
              <a:rPr dirty="0" sz="1900" spc="-5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paid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to</a:t>
            </a:r>
            <a:r>
              <a:rPr dirty="0" sz="1900" spc="-20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their </a:t>
            </a:r>
            <a:r>
              <a:rPr dirty="0" sz="1900">
                <a:latin typeface="Gill Sans MT"/>
                <a:cs typeface="Gill Sans MT"/>
              </a:rPr>
              <a:t>university</a:t>
            </a:r>
            <a:r>
              <a:rPr dirty="0" sz="1900" spc="-6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or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college</a:t>
            </a:r>
            <a:r>
              <a:rPr dirty="0" sz="1900" spc="-2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and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will</a:t>
            </a:r>
            <a:r>
              <a:rPr dirty="0" sz="1900" spc="-6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continue</a:t>
            </a:r>
            <a:r>
              <a:rPr dirty="0" sz="1900" spc="-3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until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it</a:t>
            </a:r>
            <a:r>
              <a:rPr dirty="0" sz="1900" spc="-3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has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been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paid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back</a:t>
            </a:r>
            <a:r>
              <a:rPr dirty="0" sz="1900" spc="-15">
                <a:latin typeface="Gill Sans MT"/>
                <a:cs typeface="Gill Sans MT"/>
              </a:rPr>
              <a:t> </a:t>
            </a:r>
            <a:r>
              <a:rPr dirty="0" sz="1900" spc="-25">
                <a:latin typeface="Gill Sans MT"/>
                <a:cs typeface="Gill Sans MT"/>
              </a:rPr>
              <a:t>in </a:t>
            </a:r>
            <a:r>
              <a:rPr dirty="0" sz="1900">
                <a:latin typeface="Gill Sans MT"/>
                <a:cs typeface="Gill Sans MT"/>
              </a:rPr>
              <a:t>full</a:t>
            </a:r>
            <a:r>
              <a:rPr dirty="0" sz="1900" spc="-6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or</a:t>
            </a:r>
            <a:r>
              <a:rPr dirty="0" sz="1900" spc="-2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the</a:t>
            </a:r>
            <a:r>
              <a:rPr dirty="0" sz="1900" spc="-3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loan</a:t>
            </a:r>
            <a:r>
              <a:rPr dirty="0" sz="1900" spc="-1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period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has</a:t>
            </a:r>
            <a:r>
              <a:rPr dirty="0" sz="1900" spc="-15">
                <a:latin typeface="Gill Sans MT"/>
                <a:cs typeface="Gill Sans MT"/>
              </a:rPr>
              <a:t> </a:t>
            </a:r>
            <a:r>
              <a:rPr dirty="0" sz="1900" spc="-20">
                <a:latin typeface="Gill Sans MT"/>
                <a:cs typeface="Gill Sans MT"/>
              </a:rPr>
              <a:t>expired,</a:t>
            </a:r>
            <a:r>
              <a:rPr dirty="0" sz="1900" spc="-215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whichever</a:t>
            </a:r>
            <a:r>
              <a:rPr dirty="0" sz="1900" spc="-3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comes</a:t>
            </a:r>
            <a:r>
              <a:rPr dirty="0" sz="1900" spc="-15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first</a:t>
            </a:r>
            <a:endParaRPr sz="1900">
              <a:latin typeface="Gill Sans MT"/>
              <a:cs typeface="Gill Sans MT"/>
            </a:endParaRPr>
          </a:p>
          <a:p>
            <a:pPr marL="240665" indent="-228600">
              <a:lnSpc>
                <a:spcPct val="100000"/>
              </a:lnSpc>
              <a:spcBef>
                <a:spcPts val="100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900">
                <a:latin typeface="Gill Sans MT"/>
                <a:cs typeface="Gill Sans MT"/>
              </a:rPr>
              <a:t>At</a:t>
            </a:r>
            <a:r>
              <a:rPr dirty="0" sz="1900" spc="-6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the</a:t>
            </a:r>
            <a:r>
              <a:rPr dirty="0" sz="1900" spc="-6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moment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they</a:t>
            </a:r>
            <a:r>
              <a:rPr dirty="0" sz="1900" spc="-6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will</a:t>
            </a:r>
            <a:r>
              <a:rPr dirty="0" sz="1900" spc="-85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repay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9%</a:t>
            </a:r>
            <a:r>
              <a:rPr dirty="0" sz="1900" spc="-6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of</a:t>
            </a:r>
            <a:r>
              <a:rPr dirty="0" sz="1900" spc="-5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any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income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earned</a:t>
            </a:r>
            <a:r>
              <a:rPr dirty="0" sz="1900" spc="-6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over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£2,274</a:t>
            </a:r>
            <a:endParaRPr sz="1900">
              <a:latin typeface="Gill Sans MT"/>
              <a:cs typeface="Gill Sans MT"/>
            </a:endParaRPr>
          </a:p>
          <a:p>
            <a:pPr marL="240665">
              <a:lnSpc>
                <a:spcPct val="100000"/>
              </a:lnSpc>
              <a:spcBef>
                <a:spcPts val="15"/>
              </a:spcBef>
            </a:pPr>
            <a:r>
              <a:rPr dirty="0" sz="1900">
                <a:latin typeface="Gill Sans MT"/>
                <a:cs typeface="Gill Sans MT"/>
              </a:rPr>
              <a:t>a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month</a:t>
            </a:r>
            <a:r>
              <a:rPr dirty="0" sz="1900" spc="-3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(£524</a:t>
            </a:r>
            <a:r>
              <a:rPr dirty="0" sz="1900" spc="-3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per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 spc="-20">
                <a:latin typeface="Gill Sans MT"/>
                <a:cs typeface="Gill Sans MT"/>
              </a:rPr>
              <a:t>week)</a:t>
            </a:r>
            <a:endParaRPr sz="1900">
              <a:latin typeface="Gill Sans MT"/>
              <a:cs typeface="Gill Sans MT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4068502" y="5706576"/>
            <a:ext cx="1527810" cy="694055"/>
            <a:chOff x="4068502" y="5706576"/>
            <a:chExt cx="1527810" cy="694055"/>
          </a:xfrm>
        </p:grpSpPr>
        <p:sp>
          <p:nvSpPr>
            <p:cNvPr id="5" name="object 5" descr=""/>
            <p:cNvSpPr/>
            <p:nvPr/>
          </p:nvSpPr>
          <p:spPr>
            <a:xfrm>
              <a:off x="4068496" y="5706579"/>
              <a:ext cx="1527810" cy="694055"/>
            </a:xfrm>
            <a:custGeom>
              <a:avLst/>
              <a:gdLst/>
              <a:ahLst/>
              <a:cxnLst/>
              <a:rect l="l" t="t" r="r" b="b"/>
              <a:pathLst>
                <a:path w="1527810" h="694054">
                  <a:moveTo>
                    <a:pt x="902474" y="347014"/>
                  </a:moveTo>
                  <a:lnTo>
                    <a:pt x="895400" y="292176"/>
                  </a:lnTo>
                  <a:lnTo>
                    <a:pt x="875690" y="244538"/>
                  </a:lnTo>
                  <a:lnTo>
                    <a:pt x="845642" y="206984"/>
                  </a:lnTo>
                  <a:lnTo>
                    <a:pt x="807516" y="182359"/>
                  </a:lnTo>
                  <a:lnTo>
                    <a:pt x="763638" y="173507"/>
                  </a:lnTo>
                  <a:lnTo>
                    <a:pt x="719747" y="182359"/>
                  </a:lnTo>
                  <a:lnTo>
                    <a:pt x="681634" y="206984"/>
                  </a:lnTo>
                  <a:lnTo>
                    <a:pt x="651586" y="244538"/>
                  </a:lnTo>
                  <a:lnTo>
                    <a:pt x="631875" y="292176"/>
                  </a:lnTo>
                  <a:lnTo>
                    <a:pt x="624789" y="347014"/>
                  </a:lnTo>
                  <a:lnTo>
                    <a:pt x="631875" y="401853"/>
                  </a:lnTo>
                  <a:lnTo>
                    <a:pt x="651586" y="449491"/>
                  </a:lnTo>
                  <a:lnTo>
                    <a:pt x="681634" y="487045"/>
                  </a:lnTo>
                  <a:lnTo>
                    <a:pt x="719747" y="511683"/>
                  </a:lnTo>
                  <a:lnTo>
                    <a:pt x="763638" y="520522"/>
                  </a:lnTo>
                  <a:lnTo>
                    <a:pt x="807516" y="511683"/>
                  </a:lnTo>
                  <a:lnTo>
                    <a:pt x="845642" y="487045"/>
                  </a:lnTo>
                  <a:lnTo>
                    <a:pt x="875690" y="449491"/>
                  </a:lnTo>
                  <a:lnTo>
                    <a:pt x="895400" y="401853"/>
                  </a:lnTo>
                  <a:lnTo>
                    <a:pt x="902474" y="347014"/>
                  </a:lnTo>
                  <a:close/>
                </a:path>
                <a:path w="1527810" h="694054">
                  <a:moveTo>
                    <a:pt x="1527276" y="0"/>
                  </a:moveTo>
                  <a:lnTo>
                    <a:pt x="1423149" y="0"/>
                  </a:lnTo>
                  <a:lnTo>
                    <a:pt x="1423149" y="156159"/>
                  </a:lnTo>
                  <a:lnTo>
                    <a:pt x="1423149" y="537883"/>
                  </a:lnTo>
                  <a:lnTo>
                    <a:pt x="1371079" y="589927"/>
                  </a:lnTo>
                  <a:lnTo>
                    <a:pt x="173545" y="589927"/>
                  </a:lnTo>
                  <a:lnTo>
                    <a:pt x="104127" y="520522"/>
                  </a:lnTo>
                  <a:lnTo>
                    <a:pt x="104127" y="173507"/>
                  </a:lnTo>
                  <a:lnTo>
                    <a:pt x="173545" y="104101"/>
                  </a:lnTo>
                  <a:lnTo>
                    <a:pt x="1371079" y="104101"/>
                  </a:lnTo>
                  <a:lnTo>
                    <a:pt x="1423149" y="156159"/>
                  </a:lnTo>
                  <a:lnTo>
                    <a:pt x="1423149" y="0"/>
                  </a:lnTo>
                  <a:lnTo>
                    <a:pt x="0" y="0"/>
                  </a:lnTo>
                  <a:lnTo>
                    <a:pt x="0" y="694029"/>
                  </a:lnTo>
                  <a:lnTo>
                    <a:pt x="1527276" y="694029"/>
                  </a:lnTo>
                  <a:lnTo>
                    <a:pt x="1527276" y="589927"/>
                  </a:lnTo>
                  <a:lnTo>
                    <a:pt x="1527276" y="104101"/>
                  </a:lnTo>
                  <a:lnTo>
                    <a:pt x="1527276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46186" y="6001540"/>
              <a:ext cx="104132" cy="104104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13959" y="6001540"/>
              <a:ext cx="104132" cy="104104"/>
            </a:xfrm>
            <a:prstGeom prst="rect">
              <a:avLst/>
            </a:prstGeom>
          </p:spPr>
        </p:pic>
      </p:grpSp>
      <p:sp>
        <p:nvSpPr>
          <p:cNvPr id="8" name="object 8" descr=""/>
          <p:cNvSpPr/>
          <p:nvPr/>
        </p:nvSpPr>
        <p:spPr>
          <a:xfrm>
            <a:off x="4266349" y="5234609"/>
            <a:ext cx="1178560" cy="402590"/>
          </a:xfrm>
          <a:custGeom>
            <a:avLst/>
            <a:gdLst/>
            <a:ahLst/>
            <a:cxnLst/>
            <a:rect l="l" t="t" r="r" b="b"/>
            <a:pathLst>
              <a:path w="1178560" h="402589">
                <a:moveTo>
                  <a:pt x="1006614" y="182219"/>
                </a:moveTo>
                <a:lnTo>
                  <a:pt x="933716" y="0"/>
                </a:lnTo>
                <a:lnTo>
                  <a:pt x="0" y="381749"/>
                </a:lnTo>
                <a:lnTo>
                  <a:pt x="534543" y="275907"/>
                </a:lnTo>
                <a:lnTo>
                  <a:pt x="876439" y="137109"/>
                </a:lnTo>
                <a:lnTo>
                  <a:pt x="902474" y="203034"/>
                </a:lnTo>
                <a:lnTo>
                  <a:pt x="1006614" y="182219"/>
                </a:lnTo>
                <a:close/>
              </a:path>
              <a:path w="1178560" h="402589">
                <a:moveTo>
                  <a:pt x="1178433" y="402564"/>
                </a:moveTo>
                <a:lnTo>
                  <a:pt x="1143723" y="225590"/>
                </a:lnTo>
                <a:lnTo>
                  <a:pt x="253390" y="402564"/>
                </a:lnTo>
                <a:lnTo>
                  <a:pt x="786193" y="402564"/>
                </a:lnTo>
                <a:lnTo>
                  <a:pt x="1060411" y="348780"/>
                </a:lnTo>
                <a:lnTo>
                  <a:pt x="1072565" y="402564"/>
                </a:lnTo>
                <a:lnTo>
                  <a:pt x="1178433" y="40256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3792" y="771855"/>
            <a:ext cx="5152390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65"/>
              <a:t>REPAYING</a:t>
            </a:r>
            <a:r>
              <a:rPr dirty="0" spc="-70"/>
              <a:t> </a:t>
            </a:r>
            <a:r>
              <a:rPr dirty="0"/>
              <a:t>STUDENT</a:t>
            </a:r>
            <a:r>
              <a:rPr dirty="0" spc="-70"/>
              <a:t> </a:t>
            </a:r>
            <a:r>
              <a:rPr dirty="0" spc="-10"/>
              <a:t>LOANS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190040" y="2018524"/>
            <a:ext cx="6910070" cy="32740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240665" marR="397510" indent="-228600">
              <a:lnSpc>
                <a:spcPct val="110000"/>
              </a:lnSpc>
              <a:spcBef>
                <a:spcPts val="95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1900">
                <a:latin typeface="Gill Sans MT"/>
                <a:cs typeface="Gill Sans MT"/>
              </a:rPr>
              <a:t>Students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studying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full-</a:t>
            </a:r>
            <a:r>
              <a:rPr dirty="0" sz="1900">
                <a:latin typeface="Gill Sans MT"/>
                <a:cs typeface="Gill Sans MT"/>
              </a:rPr>
              <a:t>time</a:t>
            </a:r>
            <a:r>
              <a:rPr dirty="0" sz="1900" spc="-7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would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be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due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to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start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repaying</a:t>
            </a:r>
            <a:r>
              <a:rPr dirty="0" sz="1900" spc="-3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in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 spc="-25">
                <a:latin typeface="Gill Sans MT"/>
                <a:cs typeface="Gill Sans MT"/>
              </a:rPr>
              <a:t>the </a:t>
            </a:r>
            <a:r>
              <a:rPr dirty="0" sz="1900">
                <a:latin typeface="Gill Sans MT"/>
                <a:cs typeface="Gill Sans MT"/>
              </a:rPr>
              <a:t>April</a:t>
            </a:r>
            <a:r>
              <a:rPr dirty="0" sz="1900" spc="-8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after</a:t>
            </a:r>
            <a:r>
              <a:rPr dirty="0" sz="1900" spc="-5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completing</a:t>
            </a:r>
            <a:r>
              <a:rPr dirty="0" sz="1900" spc="-6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or</a:t>
            </a:r>
            <a:r>
              <a:rPr dirty="0" sz="1900" spc="-55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leaving/withdrawing</a:t>
            </a:r>
            <a:r>
              <a:rPr dirty="0" sz="1900" spc="-6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from</a:t>
            </a:r>
            <a:r>
              <a:rPr dirty="0" sz="1900" spc="-7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their</a:t>
            </a:r>
            <a:r>
              <a:rPr dirty="0" sz="1900" spc="-75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course, </a:t>
            </a:r>
            <a:r>
              <a:rPr dirty="0" sz="1900">
                <a:latin typeface="Gill Sans MT"/>
                <a:cs typeface="Gill Sans MT"/>
              </a:rPr>
              <a:t>subject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to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meeting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the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income</a:t>
            </a:r>
            <a:r>
              <a:rPr dirty="0" sz="1900" spc="-15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threshold</a:t>
            </a:r>
            <a:endParaRPr sz="1900">
              <a:latin typeface="Gill Sans MT"/>
              <a:cs typeface="Gill Sans MT"/>
            </a:endParaRPr>
          </a:p>
          <a:p>
            <a:pPr marL="240665" marR="5080" indent="-228600">
              <a:lnSpc>
                <a:spcPct val="110100"/>
              </a:lnSpc>
              <a:spcBef>
                <a:spcPts val="994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900">
                <a:latin typeface="Gill Sans MT"/>
                <a:cs typeface="Gill Sans MT"/>
              </a:rPr>
              <a:t>Deductions</a:t>
            </a:r>
            <a:r>
              <a:rPr dirty="0" sz="1900" spc="-8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are</a:t>
            </a:r>
            <a:r>
              <a:rPr dirty="0" sz="1900" spc="-6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made</a:t>
            </a:r>
            <a:r>
              <a:rPr dirty="0" sz="1900" spc="-6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from</a:t>
            </a:r>
            <a:r>
              <a:rPr dirty="0" sz="1900" spc="-7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pay</a:t>
            </a:r>
            <a:r>
              <a:rPr dirty="0" sz="1900" spc="-6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through</a:t>
            </a:r>
            <a:r>
              <a:rPr dirty="0" sz="1900" spc="-5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the</a:t>
            </a:r>
            <a:r>
              <a:rPr dirty="0" sz="1900" spc="-6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HMRC</a:t>
            </a:r>
            <a:r>
              <a:rPr dirty="0" sz="1900" spc="-3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tax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system</a:t>
            </a:r>
            <a:r>
              <a:rPr dirty="0" sz="1900" spc="-65">
                <a:latin typeface="Gill Sans MT"/>
                <a:cs typeface="Gill Sans MT"/>
              </a:rPr>
              <a:t> </a:t>
            </a:r>
            <a:r>
              <a:rPr dirty="0" sz="1900" spc="-25">
                <a:latin typeface="Gill Sans MT"/>
                <a:cs typeface="Gill Sans MT"/>
              </a:rPr>
              <a:t>for </a:t>
            </a:r>
            <a:r>
              <a:rPr dirty="0" sz="1900" spc="-10">
                <a:latin typeface="Gill Sans MT"/>
                <a:cs typeface="Gill Sans MT"/>
              </a:rPr>
              <a:t>employed</a:t>
            </a:r>
            <a:r>
              <a:rPr dirty="0" sz="1900" spc="-90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people.</a:t>
            </a:r>
            <a:r>
              <a:rPr dirty="0" sz="1900" spc="-190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Self-employed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people</a:t>
            </a:r>
            <a:r>
              <a:rPr dirty="0" sz="1900" spc="-5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pay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this</a:t>
            </a:r>
            <a:r>
              <a:rPr dirty="0" sz="1900" spc="-6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when</a:t>
            </a:r>
            <a:r>
              <a:rPr dirty="0" sz="1900" spc="-6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they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pay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their </a:t>
            </a:r>
            <a:r>
              <a:rPr dirty="0" sz="1900" spc="-25">
                <a:latin typeface="Gill Sans MT"/>
                <a:cs typeface="Gill Sans MT"/>
              </a:rPr>
              <a:t>tax</a:t>
            </a:r>
            <a:endParaRPr sz="1900">
              <a:latin typeface="Gill Sans MT"/>
              <a:cs typeface="Gill Sans MT"/>
            </a:endParaRPr>
          </a:p>
          <a:p>
            <a:pPr marL="240665" indent="-228600">
              <a:lnSpc>
                <a:spcPct val="100000"/>
              </a:lnSpc>
              <a:spcBef>
                <a:spcPts val="122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900">
                <a:latin typeface="Gill Sans MT"/>
                <a:cs typeface="Gill Sans MT"/>
              </a:rPr>
              <a:t>If</a:t>
            </a:r>
            <a:r>
              <a:rPr dirty="0" sz="1900" spc="-5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income</a:t>
            </a:r>
            <a:r>
              <a:rPr dirty="0" sz="1900" spc="-3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falls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below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the</a:t>
            </a:r>
            <a:r>
              <a:rPr dirty="0" sz="1900" spc="-15">
                <a:latin typeface="Gill Sans MT"/>
                <a:cs typeface="Gill Sans MT"/>
              </a:rPr>
              <a:t> </a:t>
            </a:r>
            <a:r>
              <a:rPr dirty="0" sz="1900" spc="-20">
                <a:latin typeface="Gill Sans MT"/>
                <a:cs typeface="Gill Sans MT"/>
              </a:rPr>
              <a:t>threshold,</a:t>
            </a:r>
            <a:r>
              <a:rPr dirty="0" sz="1900" spc="-225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repayments</a:t>
            </a:r>
            <a:r>
              <a:rPr dirty="0" sz="1900" spc="-3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will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 spc="-20">
                <a:latin typeface="Gill Sans MT"/>
                <a:cs typeface="Gill Sans MT"/>
              </a:rPr>
              <a:t>stop</a:t>
            </a:r>
            <a:endParaRPr sz="1900">
              <a:latin typeface="Gill Sans MT"/>
              <a:cs typeface="Gill Sans MT"/>
            </a:endParaRPr>
          </a:p>
          <a:p>
            <a:pPr marL="240665" marR="606425" indent="-228600">
              <a:lnSpc>
                <a:spcPct val="110100"/>
              </a:lnSpc>
              <a:spcBef>
                <a:spcPts val="100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900">
                <a:latin typeface="Gill Sans MT"/>
                <a:cs typeface="Gill Sans MT"/>
              </a:rPr>
              <a:t>Any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outstanding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loan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balance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will</a:t>
            </a:r>
            <a:r>
              <a:rPr dirty="0" sz="1900" spc="-7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be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written</a:t>
            </a:r>
            <a:r>
              <a:rPr dirty="0" sz="1900" spc="-6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off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30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years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after </a:t>
            </a:r>
            <a:r>
              <a:rPr dirty="0" sz="1900">
                <a:latin typeface="Gill Sans MT"/>
                <a:cs typeface="Gill Sans MT"/>
              </a:rPr>
              <a:t>entering</a:t>
            </a:r>
            <a:r>
              <a:rPr dirty="0" sz="1900" spc="-70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repayment</a:t>
            </a:r>
            <a:endParaRPr sz="1900">
              <a:latin typeface="Gill Sans MT"/>
              <a:cs typeface="Gill Sans MT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4068502" y="5706576"/>
            <a:ext cx="1527810" cy="694055"/>
            <a:chOff x="4068502" y="5706576"/>
            <a:chExt cx="1527810" cy="694055"/>
          </a:xfrm>
        </p:grpSpPr>
        <p:sp>
          <p:nvSpPr>
            <p:cNvPr id="5" name="object 5" descr=""/>
            <p:cNvSpPr/>
            <p:nvPr/>
          </p:nvSpPr>
          <p:spPr>
            <a:xfrm>
              <a:off x="4068496" y="5706579"/>
              <a:ext cx="1527810" cy="694055"/>
            </a:xfrm>
            <a:custGeom>
              <a:avLst/>
              <a:gdLst/>
              <a:ahLst/>
              <a:cxnLst/>
              <a:rect l="l" t="t" r="r" b="b"/>
              <a:pathLst>
                <a:path w="1527810" h="694054">
                  <a:moveTo>
                    <a:pt x="902474" y="347014"/>
                  </a:moveTo>
                  <a:lnTo>
                    <a:pt x="895400" y="292176"/>
                  </a:lnTo>
                  <a:lnTo>
                    <a:pt x="875690" y="244538"/>
                  </a:lnTo>
                  <a:lnTo>
                    <a:pt x="845642" y="206984"/>
                  </a:lnTo>
                  <a:lnTo>
                    <a:pt x="807516" y="182359"/>
                  </a:lnTo>
                  <a:lnTo>
                    <a:pt x="763638" y="173507"/>
                  </a:lnTo>
                  <a:lnTo>
                    <a:pt x="719747" y="182359"/>
                  </a:lnTo>
                  <a:lnTo>
                    <a:pt x="681634" y="206984"/>
                  </a:lnTo>
                  <a:lnTo>
                    <a:pt x="651586" y="244538"/>
                  </a:lnTo>
                  <a:lnTo>
                    <a:pt x="631875" y="292176"/>
                  </a:lnTo>
                  <a:lnTo>
                    <a:pt x="624789" y="347014"/>
                  </a:lnTo>
                  <a:lnTo>
                    <a:pt x="631875" y="401853"/>
                  </a:lnTo>
                  <a:lnTo>
                    <a:pt x="651586" y="449491"/>
                  </a:lnTo>
                  <a:lnTo>
                    <a:pt x="681634" y="487045"/>
                  </a:lnTo>
                  <a:lnTo>
                    <a:pt x="719747" y="511683"/>
                  </a:lnTo>
                  <a:lnTo>
                    <a:pt x="763638" y="520522"/>
                  </a:lnTo>
                  <a:lnTo>
                    <a:pt x="807516" y="511683"/>
                  </a:lnTo>
                  <a:lnTo>
                    <a:pt x="845642" y="487045"/>
                  </a:lnTo>
                  <a:lnTo>
                    <a:pt x="875690" y="449491"/>
                  </a:lnTo>
                  <a:lnTo>
                    <a:pt x="895400" y="401853"/>
                  </a:lnTo>
                  <a:lnTo>
                    <a:pt x="902474" y="347014"/>
                  </a:lnTo>
                  <a:close/>
                </a:path>
                <a:path w="1527810" h="694054">
                  <a:moveTo>
                    <a:pt x="1527276" y="0"/>
                  </a:moveTo>
                  <a:lnTo>
                    <a:pt x="1423149" y="0"/>
                  </a:lnTo>
                  <a:lnTo>
                    <a:pt x="1423149" y="156159"/>
                  </a:lnTo>
                  <a:lnTo>
                    <a:pt x="1423149" y="537883"/>
                  </a:lnTo>
                  <a:lnTo>
                    <a:pt x="1371079" y="589927"/>
                  </a:lnTo>
                  <a:lnTo>
                    <a:pt x="173545" y="589927"/>
                  </a:lnTo>
                  <a:lnTo>
                    <a:pt x="104127" y="520522"/>
                  </a:lnTo>
                  <a:lnTo>
                    <a:pt x="104127" y="173507"/>
                  </a:lnTo>
                  <a:lnTo>
                    <a:pt x="173545" y="104101"/>
                  </a:lnTo>
                  <a:lnTo>
                    <a:pt x="1371079" y="104101"/>
                  </a:lnTo>
                  <a:lnTo>
                    <a:pt x="1423149" y="156159"/>
                  </a:lnTo>
                  <a:lnTo>
                    <a:pt x="1423149" y="0"/>
                  </a:lnTo>
                  <a:lnTo>
                    <a:pt x="0" y="0"/>
                  </a:lnTo>
                  <a:lnTo>
                    <a:pt x="0" y="694029"/>
                  </a:lnTo>
                  <a:lnTo>
                    <a:pt x="1527276" y="694029"/>
                  </a:lnTo>
                  <a:lnTo>
                    <a:pt x="1527276" y="589927"/>
                  </a:lnTo>
                  <a:lnTo>
                    <a:pt x="1527276" y="104101"/>
                  </a:lnTo>
                  <a:lnTo>
                    <a:pt x="1527276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46186" y="6001540"/>
              <a:ext cx="104132" cy="104104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13959" y="6001540"/>
              <a:ext cx="104132" cy="104104"/>
            </a:xfrm>
            <a:prstGeom prst="rect">
              <a:avLst/>
            </a:prstGeom>
          </p:spPr>
        </p:pic>
      </p:grpSp>
      <p:sp>
        <p:nvSpPr>
          <p:cNvPr id="8" name="object 8" descr=""/>
          <p:cNvSpPr/>
          <p:nvPr/>
        </p:nvSpPr>
        <p:spPr>
          <a:xfrm>
            <a:off x="4266349" y="5234609"/>
            <a:ext cx="1178560" cy="402590"/>
          </a:xfrm>
          <a:custGeom>
            <a:avLst/>
            <a:gdLst/>
            <a:ahLst/>
            <a:cxnLst/>
            <a:rect l="l" t="t" r="r" b="b"/>
            <a:pathLst>
              <a:path w="1178560" h="402589">
                <a:moveTo>
                  <a:pt x="1006614" y="182219"/>
                </a:moveTo>
                <a:lnTo>
                  <a:pt x="933716" y="0"/>
                </a:lnTo>
                <a:lnTo>
                  <a:pt x="0" y="381749"/>
                </a:lnTo>
                <a:lnTo>
                  <a:pt x="534543" y="275907"/>
                </a:lnTo>
                <a:lnTo>
                  <a:pt x="876439" y="137109"/>
                </a:lnTo>
                <a:lnTo>
                  <a:pt x="902474" y="203034"/>
                </a:lnTo>
                <a:lnTo>
                  <a:pt x="1006614" y="182219"/>
                </a:lnTo>
                <a:close/>
              </a:path>
              <a:path w="1178560" h="402589">
                <a:moveTo>
                  <a:pt x="1178433" y="402564"/>
                </a:moveTo>
                <a:lnTo>
                  <a:pt x="1143723" y="225590"/>
                </a:lnTo>
                <a:lnTo>
                  <a:pt x="253390" y="402564"/>
                </a:lnTo>
                <a:lnTo>
                  <a:pt x="786193" y="402564"/>
                </a:lnTo>
                <a:lnTo>
                  <a:pt x="1060411" y="348780"/>
                </a:lnTo>
                <a:lnTo>
                  <a:pt x="1072565" y="402564"/>
                </a:lnTo>
                <a:lnTo>
                  <a:pt x="1178433" y="40256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3792" y="771855"/>
            <a:ext cx="5152390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65"/>
              <a:t>REPAYING</a:t>
            </a:r>
            <a:r>
              <a:rPr dirty="0" spc="-70"/>
              <a:t> </a:t>
            </a:r>
            <a:r>
              <a:rPr dirty="0"/>
              <a:t>STUDENT</a:t>
            </a:r>
            <a:r>
              <a:rPr dirty="0" spc="-70"/>
              <a:t> </a:t>
            </a:r>
            <a:r>
              <a:rPr dirty="0" spc="-10"/>
              <a:t>LOANS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877620" y="1911248"/>
            <a:ext cx="7157084" cy="4067175"/>
          </a:xfrm>
          <a:prstGeom prst="rect">
            <a:avLst/>
          </a:prstGeom>
        </p:spPr>
        <p:txBody>
          <a:bodyPr wrap="square" lIns="0" tIns="140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dirty="0" sz="1900">
                <a:latin typeface="Gill Sans MT"/>
                <a:cs typeface="Gill Sans MT"/>
              </a:rPr>
              <a:t>Here</a:t>
            </a:r>
            <a:r>
              <a:rPr dirty="0" sz="1900" spc="-7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are</a:t>
            </a:r>
            <a:r>
              <a:rPr dirty="0" sz="1900" spc="-6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some</a:t>
            </a:r>
            <a:r>
              <a:rPr dirty="0" sz="1900" spc="-75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approximate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examples</a:t>
            </a:r>
            <a:r>
              <a:rPr dirty="0" sz="1900" spc="-6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of</a:t>
            </a:r>
            <a:r>
              <a:rPr dirty="0" sz="1900" spc="-60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repayment</a:t>
            </a:r>
            <a:r>
              <a:rPr dirty="0" sz="1900" spc="-65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figures:</a:t>
            </a:r>
            <a:endParaRPr sz="19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dirty="0" sz="1900">
                <a:latin typeface="Gill Sans MT"/>
                <a:cs typeface="Gill Sans MT"/>
              </a:rPr>
              <a:t>£27,295</a:t>
            </a:r>
            <a:r>
              <a:rPr dirty="0" sz="1900" spc="-6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would</a:t>
            </a:r>
            <a:r>
              <a:rPr dirty="0" sz="1900" spc="-6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be</a:t>
            </a:r>
            <a:r>
              <a:rPr dirty="0" sz="1900" spc="-6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a</a:t>
            </a:r>
            <a:r>
              <a:rPr dirty="0" sz="1900" spc="-5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monthly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repayment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of</a:t>
            </a:r>
            <a:r>
              <a:rPr dirty="0" sz="1900" spc="-55">
                <a:latin typeface="Gill Sans MT"/>
                <a:cs typeface="Gill Sans MT"/>
              </a:rPr>
              <a:t> </a:t>
            </a:r>
            <a:r>
              <a:rPr dirty="0" sz="1900" spc="-25">
                <a:latin typeface="Gill Sans MT"/>
                <a:cs typeface="Gill Sans MT"/>
              </a:rPr>
              <a:t>£0</a:t>
            </a:r>
            <a:endParaRPr sz="19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dirty="0" sz="1900">
                <a:latin typeface="Gill Sans MT"/>
                <a:cs typeface="Gill Sans MT"/>
              </a:rPr>
              <a:t>£28,000</a:t>
            </a:r>
            <a:r>
              <a:rPr dirty="0" sz="1900" spc="-6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your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repayments</a:t>
            </a:r>
            <a:r>
              <a:rPr dirty="0" sz="1900" spc="-6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would</a:t>
            </a:r>
            <a:r>
              <a:rPr dirty="0" sz="1900" spc="-8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be</a:t>
            </a:r>
            <a:r>
              <a:rPr dirty="0" sz="1900" spc="-6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calculated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as</a:t>
            </a:r>
            <a:r>
              <a:rPr dirty="0" sz="1900" spc="-55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below:</a:t>
            </a:r>
            <a:endParaRPr sz="19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101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900">
                <a:latin typeface="Gill Sans MT"/>
                <a:cs typeface="Gill Sans MT"/>
              </a:rPr>
              <a:t>£28,000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-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£27,295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=</a:t>
            </a:r>
            <a:r>
              <a:rPr dirty="0" sz="1900" spc="-3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£705</a:t>
            </a:r>
            <a:r>
              <a:rPr dirty="0" sz="1900" spc="-3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(over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the</a:t>
            </a:r>
            <a:r>
              <a:rPr dirty="0" sz="1900" spc="-25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threshold)</a:t>
            </a:r>
            <a:endParaRPr sz="19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994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900">
                <a:latin typeface="Gill Sans MT"/>
                <a:cs typeface="Gill Sans MT"/>
              </a:rPr>
              <a:t>9%</a:t>
            </a:r>
            <a:r>
              <a:rPr dirty="0" sz="1900" spc="-3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of</a:t>
            </a:r>
            <a:r>
              <a:rPr dirty="0" sz="1900" spc="-2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£705</a:t>
            </a:r>
            <a:r>
              <a:rPr dirty="0" sz="1900" spc="-1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=</a:t>
            </a:r>
            <a:r>
              <a:rPr dirty="0" sz="1900" spc="-25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£63.45</a:t>
            </a:r>
            <a:endParaRPr sz="1900">
              <a:latin typeface="Gill Sans MT"/>
              <a:cs typeface="Gill Sans MT"/>
            </a:endParaRPr>
          </a:p>
          <a:p>
            <a:pPr marL="12700" marR="4067810">
              <a:lnSpc>
                <a:spcPts val="3290"/>
              </a:lnSpc>
              <a:spcBef>
                <a:spcPts val="26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900">
                <a:latin typeface="Gill Sans MT"/>
                <a:cs typeface="Gill Sans MT"/>
              </a:rPr>
              <a:t>£63.45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divided</a:t>
            </a:r>
            <a:r>
              <a:rPr dirty="0" sz="1900" spc="-7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by</a:t>
            </a:r>
            <a:r>
              <a:rPr dirty="0" sz="1900" spc="-3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12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=</a:t>
            </a:r>
            <a:r>
              <a:rPr dirty="0" sz="1900" spc="-30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£5.29 Repayment</a:t>
            </a:r>
            <a:r>
              <a:rPr dirty="0" sz="1900" spc="-2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per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month</a:t>
            </a:r>
            <a:r>
              <a:rPr dirty="0" sz="1900" spc="-4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is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£5.00</a:t>
            </a:r>
            <a:endParaRPr sz="19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72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900" spc="-20">
                <a:latin typeface="Gill Sans MT"/>
                <a:cs typeface="Gill Sans MT"/>
              </a:rPr>
              <a:t>Wage</a:t>
            </a:r>
            <a:r>
              <a:rPr dirty="0" sz="1900" spc="-7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changes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will</a:t>
            </a:r>
            <a:r>
              <a:rPr dirty="0" sz="1900" spc="-9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change</a:t>
            </a:r>
            <a:r>
              <a:rPr dirty="0" sz="1900" spc="-45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repayments</a:t>
            </a:r>
            <a:r>
              <a:rPr dirty="0" sz="1900" spc="-65">
                <a:latin typeface="Gill Sans MT"/>
                <a:cs typeface="Gill Sans MT"/>
              </a:rPr>
              <a:t> </a:t>
            </a:r>
            <a:r>
              <a:rPr dirty="0" sz="1900" spc="-10">
                <a:latin typeface="Gill Sans MT"/>
                <a:cs typeface="Gill Sans MT"/>
              </a:rPr>
              <a:t>amounts</a:t>
            </a:r>
            <a:endParaRPr sz="1900">
              <a:latin typeface="Gill Sans MT"/>
              <a:cs typeface="Gill Sans MT"/>
            </a:endParaRPr>
          </a:p>
          <a:p>
            <a:pPr marL="241300" marR="5080" indent="-228600">
              <a:lnSpc>
                <a:spcPct val="100000"/>
              </a:lnSpc>
              <a:spcBef>
                <a:spcPts val="994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900">
                <a:latin typeface="Gill Sans MT"/>
                <a:cs typeface="Gill Sans MT"/>
              </a:rPr>
              <a:t>Students</a:t>
            </a:r>
            <a:r>
              <a:rPr dirty="0" sz="1900" spc="-5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must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keep</a:t>
            </a:r>
            <a:r>
              <a:rPr dirty="0" sz="1900" spc="-5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their</a:t>
            </a:r>
            <a:r>
              <a:rPr dirty="0" sz="1900" spc="-5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contact</a:t>
            </a:r>
            <a:r>
              <a:rPr dirty="0" sz="1900" spc="-1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details</a:t>
            </a:r>
            <a:r>
              <a:rPr dirty="0" sz="1900" spc="-75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for</a:t>
            </a:r>
            <a:r>
              <a:rPr dirty="0" sz="1900" spc="-5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their</a:t>
            </a:r>
            <a:r>
              <a:rPr dirty="0" sz="1900" spc="-6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online</a:t>
            </a:r>
            <a:r>
              <a:rPr dirty="0" sz="1900" spc="-6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account</a:t>
            </a:r>
            <a:r>
              <a:rPr dirty="0" sz="1900" spc="-20">
                <a:latin typeface="Gill Sans MT"/>
                <a:cs typeface="Gill Sans MT"/>
              </a:rPr>
              <a:t> </a:t>
            </a:r>
            <a:r>
              <a:rPr dirty="0" sz="1900">
                <a:latin typeface="Gill Sans MT"/>
                <a:cs typeface="Gill Sans MT"/>
              </a:rPr>
              <a:t>up</a:t>
            </a:r>
            <a:r>
              <a:rPr dirty="0" sz="1900" spc="-55">
                <a:latin typeface="Gill Sans MT"/>
                <a:cs typeface="Gill Sans MT"/>
              </a:rPr>
              <a:t> </a:t>
            </a:r>
            <a:r>
              <a:rPr dirty="0" sz="1900" spc="-25">
                <a:latin typeface="Gill Sans MT"/>
                <a:cs typeface="Gill Sans MT"/>
              </a:rPr>
              <a:t>to </a:t>
            </a:r>
            <a:r>
              <a:rPr dirty="0" sz="1900" spc="-20">
                <a:latin typeface="Gill Sans MT"/>
                <a:cs typeface="Gill Sans MT"/>
              </a:rPr>
              <a:t>date!</a:t>
            </a:r>
            <a:endParaRPr sz="190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0364" y="771855"/>
            <a:ext cx="3618229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STUDENT</a:t>
            </a:r>
            <a:r>
              <a:rPr dirty="0" spc="-30"/>
              <a:t> </a:t>
            </a:r>
            <a:r>
              <a:rPr dirty="0" spc="-10"/>
              <a:t>FINANCE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154074" y="1935860"/>
            <a:ext cx="6903720" cy="3105785"/>
          </a:xfrm>
          <a:prstGeom prst="rect">
            <a:avLst/>
          </a:prstGeom>
        </p:spPr>
        <p:txBody>
          <a:bodyPr wrap="square" lIns="0" tIns="150495" rIns="0" bIns="0" rtlCol="0" vert="horz">
            <a:spAutoFit/>
          </a:bodyPr>
          <a:lstStyle/>
          <a:p>
            <a:pPr marL="240665" indent="-228600">
              <a:lnSpc>
                <a:spcPct val="100000"/>
              </a:lnSpc>
              <a:spcBef>
                <a:spcPts val="1185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400">
                <a:latin typeface="Gill Sans MT"/>
                <a:cs typeface="Gill Sans MT"/>
              </a:rPr>
              <a:t>There</a:t>
            </a:r>
            <a:r>
              <a:rPr dirty="0" sz="2400" spc="-2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are</a:t>
            </a:r>
            <a:r>
              <a:rPr dirty="0" sz="2400" spc="-1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two</a:t>
            </a:r>
            <a:r>
              <a:rPr dirty="0" sz="2400" spc="-1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main</a:t>
            </a:r>
            <a:r>
              <a:rPr dirty="0" sz="2400" spc="-2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costs</a:t>
            </a:r>
            <a:r>
              <a:rPr dirty="0" sz="2400" spc="-1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during</a:t>
            </a:r>
            <a:r>
              <a:rPr dirty="0" sz="2400" spc="-2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studies.These</a:t>
            </a:r>
            <a:r>
              <a:rPr dirty="0" sz="2400" spc="-15">
                <a:latin typeface="Gill Sans MT"/>
                <a:cs typeface="Gill Sans MT"/>
              </a:rPr>
              <a:t> </a:t>
            </a:r>
            <a:r>
              <a:rPr dirty="0" sz="2400" spc="-20">
                <a:latin typeface="Gill Sans MT"/>
                <a:cs typeface="Gill Sans MT"/>
              </a:rPr>
              <a:t>are:</a:t>
            </a:r>
            <a:endParaRPr sz="2400">
              <a:latin typeface="Gill Sans MT"/>
              <a:cs typeface="Gill Sans MT"/>
            </a:endParaRPr>
          </a:p>
          <a:p>
            <a:pPr lvl="1" marL="697865" indent="-229235">
              <a:lnSpc>
                <a:spcPct val="100000"/>
              </a:lnSpc>
              <a:spcBef>
                <a:spcPts val="1080"/>
              </a:spcBef>
              <a:buClr>
                <a:srgbClr val="B71E42"/>
              </a:buClr>
              <a:buFont typeface="Arial"/>
              <a:buChar char="•"/>
              <a:tabLst>
                <a:tab pos="698500" algn="l"/>
              </a:tabLst>
            </a:pPr>
            <a:r>
              <a:rPr dirty="0" sz="2400" spc="-35">
                <a:latin typeface="Gill Sans MT"/>
                <a:cs typeface="Gill Sans MT"/>
              </a:rPr>
              <a:t>Tuition</a:t>
            </a:r>
            <a:r>
              <a:rPr dirty="0" sz="2400" spc="-110">
                <a:latin typeface="Gill Sans MT"/>
                <a:cs typeface="Gill Sans MT"/>
              </a:rPr>
              <a:t> </a:t>
            </a:r>
            <a:r>
              <a:rPr dirty="0" sz="2400" spc="-20">
                <a:latin typeface="Gill Sans MT"/>
                <a:cs typeface="Gill Sans MT"/>
              </a:rPr>
              <a:t>fees</a:t>
            </a:r>
            <a:endParaRPr sz="2400">
              <a:latin typeface="Gill Sans MT"/>
              <a:cs typeface="Gill Sans MT"/>
            </a:endParaRPr>
          </a:p>
          <a:p>
            <a:pPr lvl="1" marL="697865" indent="-229235">
              <a:lnSpc>
                <a:spcPct val="100000"/>
              </a:lnSpc>
              <a:spcBef>
                <a:spcPts val="1070"/>
              </a:spcBef>
              <a:buClr>
                <a:srgbClr val="B71E42"/>
              </a:buClr>
              <a:buFont typeface="Arial"/>
              <a:buChar char="•"/>
              <a:tabLst>
                <a:tab pos="698500" algn="l"/>
              </a:tabLst>
            </a:pPr>
            <a:r>
              <a:rPr dirty="0" sz="2400">
                <a:latin typeface="Gill Sans MT"/>
                <a:cs typeface="Gill Sans MT"/>
              </a:rPr>
              <a:t>Living</a:t>
            </a:r>
            <a:r>
              <a:rPr dirty="0" sz="2400" spc="-35">
                <a:latin typeface="Gill Sans MT"/>
                <a:cs typeface="Gill Sans MT"/>
              </a:rPr>
              <a:t> </a:t>
            </a:r>
            <a:r>
              <a:rPr dirty="0" sz="2400" spc="-10">
                <a:latin typeface="Gill Sans MT"/>
                <a:cs typeface="Gill Sans MT"/>
              </a:rPr>
              <a:t>costs</a:t>
            </a:r>
            <a:endParaRPr sz="2400">
              <a:latin typeface="Gill Sans MT"/>
              <a:cs typeface="Gill Sans MT"/>
            </a:endParaRPr>
          </a:p>
          <a:p>
            <a:pPr marL="240665" indent="-228600">
              <a:lnSpc>
                <a:spcPct val="100000"/>
              </a:lnSpc>
              <a:spcBef>
                <a:spcPts val="1585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400">
                <a:latin typeface="Gill Sans MT"/>
                <a:cs typeface="Gill Sans MT"/>
              </a:rPr>
              <a:t>Student</a:t>
            </a:r>
            <a:r>
              <a:rPr dirty="0" sz="2400" spc="-4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finance</a:t>
            </a:r>
            <a:r>
              <a:rPr dirty="0" sz="2400" spc="-2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is</a:t>
            </a:r>
            <a:r>
              <a:rPr dirty="0" sz="2400" spc="-2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available</a:t>
            </a:r>
            <a:r>
              <a:rPr dirty="0" sz="2400" spc="-1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for</a:t>
            </a:r>
            <a:r>
              <a:rPr dirty="0" sz="2400" spc="-1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both</a:t>
            </a:r>
            <a:r>
              <a:rPr dirty="0" sz="2400" spc="-3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of</a:t>
            </a:r>
            <a:r>
              <a:rPr dirty="0" sz="2400" spc="-15">
                <a:latin typeface="Gill Sans MT"/>
                <a:cs typeface="Gill Sans MT"/>
              </a:rPr>
              <a:t> </a:t>
            </a:r>
            <a:r>
              <a:rPr dirty="0" sz="2400" spc="-10">
                <a:latin typeface="Gill Sans MT"/>
                <a:cs typeface="Gill Sans MT"/>
              </a:rPr>
              <a:t>these</a:t>
            </a:r>
            <a:endParaRPr sz="2400">
              <a:latin typeface="Gill Sans MT"/>
              <a:cs typeface="Gill Sans MT"/>
            </a:endParaRPr>
          </a:p>
          <a:p>
            <a:pPr marL="240665" marR="5080" indent="-228600">
              <a:lnSpc>
                <a:spcPct val="120000"/>
              </a:lnSpc>
              <a:spcBef>
                <a:spcPts val="994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400">
                <a:latin typeface="Gill Sans MT"/>
                <a:cs typeface="Gill Sans MT"/>
              </a:rPr>
              <a:t>Extra</a:t>
            </a:r>
            <a:r>
              <a:rPr dirty="0" sz="2400" spc="-4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financial</a:t>
            </a:r>
            <a:r>
              <a:rPr dirty="0" sz="2400" spc="-1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help</a:t>
            </a:r>
            <a:r>
              <a:rPr dirty="0" sz="2400" spc="-2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is</a:t>
            </a:r>
            <a:r>
              <a:rPr dirty="0" sz="2400" spc="-2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also</a:t>
            </a:r>
            <a:r>
              <a:rPr dirty="0" sz="2400" spc="-2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available</a:t>
            </a:r>
            <a:r>
              <a:rPr dirty="0" sz="2400" spc="-1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depending</a:t>
            </a:r>
            <a:r>
              <a:rPr dirty="0" sz="2400" spc="-1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on</a:t>
            </a:r>
            <a:r>
              <a:rPr dirty="0" sz="2400" spc="-15">
                <a:latin typeface="Gill Sans MT"/>
                <a:cs typeface="Gill Sans MT"/>
              </a:rPr>
              <a:t> </a:t>
            </a:r>
            <a:r>
              <a:rPr dirty="0" sz="2400" spc="-20">
                <a:latin typeface="Gill Sans MT"/>
                <a:cs typeface="Gill Sans MT"/>
              </a:rPr>
              <a:t>your </a:t>
            </a:r>
            <a:r>
              <a:rPr dirty="0" sz="2400" spc="-10">
                <a:latin typeface="Gill Sans MT"/>
                <a:cs typeface="Gill Sans MT"/>
              </a:rPr>
              <a:t>circumstances</a:t>
            </a:r>
            <a:endParaRPr sz="2400">
              <a:latin typeface="Gill Sans MT"/>
              <a:cs typeface="Gill Sans MT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6695564" y="2969397"/>
            <a:ext cx="1578610" cy="718185"/>
            <a:chOff x="6695564" y="2969397"/>
            <a:chExt cx="1578610" cy="718185"/>
          </a:xfrm>
        </p:grpSpPr>
        <p:sp>
          <p:nvSpPr>
            <p:cNvPr id="5" name="object 5" descr=""/>
            <p:cNvSpPr/>
            <p:nvPr/>
          </p:nvSpPr>
          <p:spPr>
            <a:xfrm>
              <a:off x="6695554" y="2969399"/>
              <a:ext cx="1578610" cy="718185"/>
            </a:xfrm>
            <a:custGeom>
              <a:avLst/>
              <a:gdLst/>
              <a:ahLst/>
              <a:cxnLst/>
              <a:rect l="l" t="t" r="r" b="b"/>
              <a:pathLst>
                <a:path w="1578609" h="718185">
                  <a:moveTo>
                    <a:pt x="932688" y="358952"/>
                  </a:moveTo>
                  <a:lnTo>
                    <a:pt x="927569" y="311238"/>
                  </a:lnTo>
                  <a:lnTo>
                    <a:pt x="913104" y="268363"/>
                  </a:lnTo>
                  <a:lnTo>
                    <a:pt x="890663" y="232041"/>
                  </a:lnTo>
                  <a:lnTo>
                    <a:pt x="861631" y="203974"/>
                  </a:lnTo>
                  <a:lnTo>
                    <a:pt x="827354" y="185889"/>
                  </a:lnTo>
                  <a:lnTo>
                    <a:pt x="789203" y="179476"/>
                  </a:lnTo>
                  <a:lnTo>
                    <a:pt x="751052" y="185889"/>
                  </a:lnTo>
                  <a:lnTo>
                    <a:pt x="716775" y="203974"/>
                  </a:lnTo>
                  <a:lnTo>
                    <a:pt x="687743" y="232041"/>
                  </a:lnTo>
                  <a:lnTo>
                    <a:pt x="665302" y="268363"/>
                  </a:lnTo>
                  <a:lnTo>
                    <a:pt x="650836" y="311238"/>
                  </a:lnTo>
                  <a:lnTo>
                    <a:pt x="645706" y="358952"/>
                  </a:lnTo>
                  <a:lnTo>
                    <a:pt x="650836" y="406654"/>
                  </a:lnTo>
                  <a:lnTo>
                    <a:pt x="665302" y="449529"/>
                  </a:lnTo>
                  <a:lnTo>
                    <a:pt x="687743" y="485851"/>
                  </a:lnTo>
                  <a:lnTo>
                    <a:pt x="716775" y="513918"/>
                  </a:lnTo>
                  <a:lnTo>
                    <a:pt x="751052" y="532003"/>
                  </a:lnTo>
                  <a:lnTo>
                    <a:pt x="789203" y="538416"/>
                  </a:lnTo>
                  <a:lnTo>
                    <a:pt x="827354" y="532003"/>
                  </a:lnTo>
                  <a:lnTo>
                    <a:pt x="861631" y="513918"/>
                  </a:lnTo>
                  <a:lnTo>
                    <a:pt x="890663" y="485851"/>
                  </a:lnTo>
                  <a:lnTo>
                    <a:pt x="913104" y="449529"/>
                  </a:lnTo>
                  <a:lnTo>
                    <a:pt x="927569" y="406654"/>
                  </a:lnTo>
                  <a:lnTo>
                    <a:pt x="932688" y="358952"/>
                  </a:lnTo>
                  <a:close/>
                </a:path>
                <a:path w="1578609" h="718185">
                  <a:moveTo>
                    <a:pt x="1578406" y="0"/>
                  </a:moveTo>
                  <a:lnTo>
                    <a:pt x="1470787" y="0"/>
                  </a:lnTo>
                  <a:lnTo>
                    <a:pt x="1470787" y="161531"/>
                  </a:lnTo>
                  <a:lnTo>
                    <a:pt x="1470787" y="556361"/>
                  </a:lnTo>
                  <a:lnTo>
                    <a:pt x="1416977" y="610209"/>
                  </a:lnTo>
                  <a:lnTo>
                    <a:pt x="179362" y="610209"/>
                  </a:lnTo>
                  <a:lnTo>
                    <a:pt x="107619" y="538416"/>
                  </a:lnTo>
                  <a:lnTo>
                    <a:pt x="107619" y="179476"/>
                  </a:lnTo>
                  <a:lnTo>
                    <a:pt x="179362" y="107683"/>
                  </a:lnTo>
                  <a:lnTo>
                    <a:pt x="1416977" y="107683"/>
                  </a:lnTo>
                  <a:lnTo>
                    <a:pt x="1470787" y="161531"/>
                  </a:lnTo>
                  <a:lnTo>
                    <a:pt x="1470787" y="0"/>
                  </a:lnTo>
                  <a:lnTo>
                    <a:pt x="0" y="0"/>
                  </a:lnTo>
                  <a:lnTo>
                    <a:pt x="0" y="717892"/>
                  </a:lnTo>
                  <a:lnTo>
                    <a:pt x="1578406" y="717892"/>
                  </a:lnTo>
                  <a:lnTo>
                    <a:pt x="1578406" y="610209"/>
                  </a:lnTo>
                  <a:lnTo>
                    <a:pt x="1578406" y="107683"/>
                  </a:lnTo>
                  <a:lnTo>
                    <a:pt x="1578406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982544" y="3274498"/>
              <a:ext cx="107618" cy="107682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79363" y="3274498"/>
              <a:ext cx="107618" cy="107682"/>
            </a:xfrm>
            <a:prstGeom prst="rect">
              <a:avLst/>
            </a:prstGeom>
          </p:spPr>
        </p:pic>
      </p:grpSp>
      <p:sp>
        <p:nvSpPr>
          <p:cNvPr id="8" name="object 8" descr=""/>
          <p:cNvSpPr/>
          <p:nvPr/>
        </p:nvSpPr>
        <p:spPr>
          <a:xfrm>
            <a:off x="6900024" y="2481211"/>
            <a:ext cx="1217930" cy="416559"/>
          </a:xfrm>
          <a:custGeom>
            <a:avLst/>
            <a:gdLst/>
            <a:ahLst/>
            <a:cxnLst/>
            <a:rect l="l" t="t" r="r" b="b"/>
            <a:pathLst>
              <a:path w="1217929" h="416560">
                <a:moveTo>
                  <a:pt x="1040320" y="188480"/>
                </a:moveTo>
                <a:lnTo>
                  <a:pt x="964984" y="0"/>
                </a:lnTo>
                <a:lnTo>
                  <a:pt x="0" y="394868"/>
                </a:lnTo>
                <a:lnTo>
                  <a:pt x="552450" y="285394"/>
                </a:lnTo>
                <a:lnTo>
                  <a:pt x="905789" y="141808"/>
                </a:lnTo>
                <a:lnTo>
                  <a:pt x="932700" y="210007"/>
                </a:lnTo>
                <a:lnTo>
                  <a:pt x="1040320" y="188480"/>
                </a:lnTo>
                <a:close/>
              </a:path>
              <a:path w="1217929" h="416560">
                <a:moveTo>
                  <a:pt x="1217891" y="416407"/>
                </a:moveTo>
                <a:lnTo>
                  <a:pt x="1182014" y="233337"/>
                </a:lnTo>
                <a:lnTo>
                  <a:pt x="261874" y="416407"/>
                </a:lnTo>
                <a:lnTo>
                  <a:pt x="812520" y="416407"/>
                </a:lnTo>
                <a:lnTo>
                  <a:pt x="1095921" y="360768"/>
                </a:lnTo>
                <a:lnTo>
                  <a:pt x="1108468" y="416407"/>
                </a:lnTo>
                <a:lnTo>
                  <a:pt x="1217891" y="416407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3792" y="771855"/>
            <a:ext cx="5152390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65"/>
              <a:t>REPAYING</a:t>
            </a:r>
            <a:r>
              <a:rPr dirty="0" spc="-70"/>
              <a:t> </a:t>
            </a:r>
            <a:r>
              <a:rPr dirty="0"/>
              <a:t>STUDENT</a:t>
            </a:r>
            <a:r>
              <a:rPr dirty="0" spc="-70"/>
              <a:t> </a:t>
            </a:r>
            <a:r>
              <a:rPr dirty="0" spc="-10"/>
              <a:t>LOANS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522602" y="2008479"/>
            <a:ext cx="5855970" cy="26022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0665" marR="160020" indent="-228600">
              <a:lnSpc>
                <a:spcPct val="120100"/>
              </a:lnSpc>
              <a:spcBef>
                <a:spcPts val="9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latin typeface="Gill Sans MT"/>
                <a:cs typeface="Gill Sans MT"/>
              </a:rPr>
              <a:t>More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information</a:t>
            </a:r>
            <a:r>
              <a:rPr dirty="0" sz="2000" spc="-7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is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available</a:t>
            </a:r>
            <a:r>
              <a:rPr dirty="0" sz="2000" spc="-7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from</a:t>
            </a:r>
            <a:r>
              <a:rPr dirty="0" sz="2000" spc="-6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</a:t>
            </a:r>
            <a:r>
              <a:rPr dirty="0" sz="2000" spc="-6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Student</a:t>
            </a:r>
            <a:r>
              <a:rPr dirty="0" sz="2000" spc="-55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Loans </a:t>
            </a:r>
            <a:r>
              <a:rPr dirty="0" sz="2000">
                <a:latin typeface="Gill Sans MT"/>
                <a:cs typeface="Gill Sans MT"/>
              </a:rPr>
              <a:t>Company</a:t>
            </a:r>
            <a:r>
              <a:rPr dirty="0" sz="2000" spc="-8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through</a:t>
            </a:r>
            <a:r>
              <a:rPr dirty="0" sz="2000" spc="-7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their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website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and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social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media</a:t>
            </a:r>
            <a:endParaRPr sz="2000">
              <a:latin typeface="Gill Sans MT"/>
              <a:cs typeface="Gill Sans MT"/>
            </a:endParaRPr>
          </a:p>
          <a:p>
            <a:pPr marL="240665" marR="5080" indent="-2286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u="sng" sz="2000" spc="-10">
                <a:solidFill>
                  <a:srgbClr val="F92B5C"/>
                </a:solidFill>
                <a:uFill>
                  <a:solidFill>
                    <a:srgbClr val="F92B5C"/>
                  </a:solidFill>
                </a:uFill>
                <a:latin typeface="Gill Sans MT"/>
                <a:cs typeface="Gill Sans MT"/>
                <a:hlinkClick r:id="rId2"/>
              </a:rPr>
              <a:t>https://www.gov.uk/government/organisations/student-</a:t>
            </a:r>
            <a:r>
              <a:rPr dirty="0" sz="2000" spc="-10">
                <a:solidFill>
                  <a:srgbClr val="F92B5C"/>
                </a:solidFill>
                <a:latin typeface="Gill Sans MT"/>
                <a:cs typeface="Gill Sans MT"/>
                <a:hlinkClick r:id="rId2"/>
              </a:rPr>
              <a:t> </a:t>
            </a:r>
            <a:r>
              <a:rPr dirty="0" u="sng" sz="2000" spc="-10">
                <a:solidFill>
                  <a:srgbClr val="F92B5C"/>
                </a:solidFill>
                <a:uFill>
                  <a:solidFill>
                    <a:srgbClr val="F92B5C"/>
                  </a:solidFill>
                </a:uFill>
                <a:latin typeface="Gill Sans MT"/>
                <a:cs typeface="Gill Sans MT"/>
                <a:hlinkClick r:id="rId2"/>
              </a:rPr>
              <a:t>loans-company</a:t>
            </a:r>
            <a:endParaRPr sz="20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149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u="sng" sz="2000" spc="-10">
                <a:solidFill>
                  <a:srgbClr val="F92B5C"/>
                </a:solidFill>
                <a:uFill>
                  <a:solidFill>
                    <a:srgbClr val="F92B5C"/>
                  </a:solidFill>
                </a:uFill>
                <a:latin typeface="Gill Sans MT"/>
                <a:cs typeface="Gill Sans MT"/>
                <a:hlinkClick r:id="rId3"/>
              </a:rPr>
              <a:t>www.facebook.com/SCLRepayment</a:t>
            </a:r>
            <a:endParaRPr sz="20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147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u="sng" sz="2000" spc="-10">
                <a:solidFill>
                  <a:srgbClr val="F92B5C"/>
                </a:solidFill>
                <a:uFill>
                  <a:solidFill>
                    <a:srgbClr val="F92B5C"/>
                  </a:solidFill>
                </a:uFill>
                <a:latin typeface="Gill Sans MT"/>
                <a:cs typeface="Gill Sans MT"/>
                <a:hlinkClick r:id="rId4"/>
              </a:rPr>
              <a:t>www.twitter.com/SLC_Repayment</a:t>
            </a:r>
            <a:endParaRPr sz="2000">
              <a:latin typeface="Gill Sans MT"/>
              <a:cs typeface="Gill Sans MT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249167" y="4759452"/>
            <a:ext cx="2645663" cy="1536192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06546" y="771855"/>
            <a:ext cx="2249805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KEY </a:t>
            </a:r>
            <a:r>
              <a:rPr dirty="0" spc="-10"/>
              <a:t>POINTS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522602" y="1873314"/>
            <a:ext cx="6105525" cy="3607435"/>
          </a:xfrm>
          <a:prstGeom prst="rect">
            <a:avLst/>
          </a:prstGeom>
        </p:spPr>
        <p:txBody>
          <a:bodyPr wrap="square" lIns="0" tIns="21272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675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400">
                <a:latin typeface="Gill Sans MT"/>
                <a:cs typeface="Gill Sans MT"/>
              </a:rPr>
              <a:t>Applications</a:t>
            </a:r>
            <a:r>
              <a:rPr dirty="0" sz="2400" spc="-1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can</a:t>
            </a:r>
            <a:r>
              <a:rPr dirty="0" sz="2400" spc="-2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be</a:t>
            </a:r>
            <a:r>
              <a:rPr dirty="0" sz="2400" spc="-1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made</a:t>
            </a:r>
            <a:r>
              <a:rPr dirty="0" sz="2400" spc="-5">
                <a:latin typeface="Gill Sans MT"/>
                <a:cs typeface="Gill Sans MT"/>
              </a:rPr>
              <a:t> </a:t>
            </a:r>
            <a:r>
              <a:rPr dirty="0" sz="2400" spc="-20">
                <a:latin typeface="Gill Sans MT"/>
                <a:cs typeface="Gill Sans MT"/>
              </a:rPr>
              <a:t>now!</a:t>
            </a:r>
            <a:endParaRPr sz="2400">
              <a:latin typeface="Gill Sans MT"/>
              <a:cs typeface="Gill Sans MT"/>
            </a:endParaRPr>
          </a:p>
          <a:p>
            <a:pPr marL="240665" marR="645795" indent="-2286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400">
                <a:latin typeface="Gill Sans MT"/>
                <a:cs typeface="Gill Sans MT"/>
              </a:rPr>
              <a:t>Deadline</a:t>
            </a:r>
            <a:r>
              <a:rPr dirty="0" sz="2400" spc="-2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for</a:t>
            </a:r>
            <a:r>
              <a:rPr dirty="0" sz="2400" spc="-1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applications</a:t>
            </a:r>
            <a:r>
              <a:rPr dirty="0" sz="2400" spc="-3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is</a:t>
            </a:r>
            <a:r>
              <a:rPr dirty="0" sz="2400" spc="-2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usually</a:t>
            </a:r>
            <a:r>
              <a:rPr dirty="0" sz="2400" spc="-1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the</a:t>
            </a:r>
            <a:r>
              <a:rPr dirty="0" sz="2400" spc="-30">
                <a:latin typeface="Gill Sans MT"/>
                <a:cs typeface="Gill Sans MT"/>
              </a:rPr>
              <a:t> </a:t>
            </a:r>
            <a:r>
              <a:rPr dirty="0" sz="2400" spc="-20">
                <a:latin typeface="Gill Sans MT"/>
                <a:cs typeface="Gill Sans MT"/>
              </a:rPr>
              <a:t>last </a:t>
            </a:r>
            <a:r>
              <a:rPr dirty="0" sz="2400">
                <a:latin typeface="Gill Sans MT"/>
                <a:cs typeface="Gill Sans MT"/>
              </a:rPr>
              <a:t>Saturday</a:t>
            </a:r>
            <a:r>
              <a:rPr dirty="0" sz="2400" spc="-7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in</a:t>
            </a:r>
            <a:r>
              <a:rPr dirty="0" sz="2400" spc="-80">
                <a:latin typeface="Gill Sans MT"/>
                <a:cs typeface="Gill Sans MT"/>
              </a:rPr>
              <a:t> </a:t>
            </a:r>
            <a:r>
              <a:rPr dirty="0" sz="2400" spc="-25">
                <a:latin typeface="Gill Sans MT"/>
                <a:cs typeface="Gill Sans MT"/>
              </a:rPr>
              <a:t>May</a:t>
            </a:r>
            <a:endParaRPr sz="24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1585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400">
                <a:latin typeface="Gill Sans MT"/>
                <a:cs typeface="Gill Sans MT"/>
              </a:rPr>
              <a:t>Students</a:t>
            </a:r>
            <a:r>
              <a:rPr dirty="0" sz="2400" spc="-4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don’t</a:t>
            </a:r>
            <a:r>
              <a:rPr dirty="0" sz="2400" spc="-1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need</a:t>
            </a:r>
            <a:r>
              <a:rPr dirty="0" sz="2400" spc="-1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a</a:t>
            </a:r>
            <a:r>
              <a:rPr dirty="0" sz="2400" spc="-2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confirmed</a:t>
            </a:r>
            <a:r>
              <a:rPr dirty="0" sz="2400" spc="-1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place</a:t>
            </a:r>
            <a:r>
              <a:rPr dirty="0" sz="2400" spc="-1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to</a:t>
            </a:r>
            <a:r>
              <a:rPr dirty="0" sz="2400" spc="-25">
                <a:latin typeface="Gill Sans MT"/>
                <a:cs typeface="Gill Sans MT"/>
              </a:rPr>
              <a:t> </a:t>
            </a:r>
            <a:r>
              <a:rPr dirty="0" sz="2400" spc="-10">
                <a:latin typeface="Gill Sans MT"/>
                <a:cs typeface="Gill Sans MT"/>
              </a:rPr>
              <a:t>apply</a:t>
            </a:r>
            <a:endParaRPr sz="2400">
              <a:latin typeface="Gill Sans MT"/>
              <a:cs typeface="Gill Sans MT"/>
            </a:endParaRPr>
          </a:p>
          <a:p>
            <a:pPr marL="240665" marR="5080" indent="-228600">
              <a:lnSpc>
                <a:spcPct val="120000"/>
              </a:lnSpc>
              <a:spcBef>
                <a:spcPts val="994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400">
                <a:latin typeface="Gill Sans MT"/>
                <a:cs typeface="Gill Sans MT"/>
              </a:rPr>
              <a:t>For</a:t>
            </a:r>
            <a:r>
              <a:rPr dirty="0" sz="2400" spc="-7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more</a:t>
            </a:r>
            <a:r>
              <a:rPr dirty="0" sz="2400" spc="-2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information</a:t>
            </a:r>
            <a:r>
              <a:rPr dirty="0" sz="2400" spc="-3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on</a:t>
            </a:r>
            <a:r>
              <a:rPr dirty="0" sz="2400" spc="-3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evidence</a:t>
            </a:r>
            <a:r>
              <a:rPr dirty="0" sz="2400" spc="-6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needed,</a:t>
            </a:r>
            <a:r>
              <a:rPr dirty="0" sz="2400" spc="-240">
                <a:latin typeface="Gill Sans MT"/>
                <a:cs typeface="Gill Sans MT"/>
              </a:rPr>
              <a:t> </a:t>
            </a:r>
            <a:r>
              <a:rPr dirty="0" sz="2400" spc="-10">
                <a:latin typeface="Gill Sans MT"/>
                <a:cs typeface="Gill Sans MT"/>
              </a:rPr>
              <a:t>visit </a:t>
            </a:r>
            <a:r>
              <a:rPr dirty="0" sz="2400">
                <a:latin typeface="Gill Sans MT"/>
                <a:cs typeface="Gill Sans MT"/>
              </a:rPr>
              <a:t>the</a:t>
            </a:r>
            <a:r>
              <a:rPr dirty="0" sz="2400" spc="-2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student</a:t>
            </a:r>
            <a:r>
              <a:rPr dirty="0" sz="2400" spc="-2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loans</a:t>
            </a:r>
            <a:r>
              <a:rPr dirty="0" sz="2400" spc="-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site</a:t>
            </a:r>
            <a:r>
              <a:rPr dirty="0" sz="2400" spc="-10">
                <a:latin typeface="Gill Sans MT"/>
                <a:cs typeface="Gill Sans MT"/>
              </a:rPr>
              <a:t> </a:t>
            </a:r>
            <a:r>
              <a:rPr dirty="0" sz="2400" spc="-25">
                <a:latin typeface="Gill Sans MT"/>
                <a:cs typeface="Gill Sans MT"/>
              </a:rPr>
              <a:t>at </a:t>
            </a:r>
            <a:r>
              <a:rPr dirty="0" u="sng" sz="2400" spc="-20">
                <a:solidFill>
                  <a:srgbClr val="F92B5C"/>
                </a:solidFill>
                <a:uFill>
                  <a:solidFill>
                    <a:srgbClr val="F92B5C"/>
                  </a:solidFill>
                </a:uFill>
                <a:latin typeface="Gill Sans MT"/>
                <a:cs typeface="Gill Sans MT"/>
                <a:hlinkClick r:id="rId2"/>
              </a:rPr>
              <a:t>https://www.gov.uk/student-</a:t>
            </a:r>
            <a:r>
              <a:rPr dirty="0" u="sng" sz="2400" spc="-10">
                <a:solidFill>
                  <a:srgbClr val="F92B5C"/>
                </a:solidFill>
                <a:uFill>
                  <a:solidFill>
                    <a:srgbClr val="F92B5C"/>
                  </a:solidFill>
                </a:uFill>
                <a:latin typeface="Gill Sans MT"/>
                <a:cs typeface="Gill Sans MT"/>
                <a:hlinkClick r:id="rId2"/>
              </a:rPr>
              <a:t>finance</a:t>
            </a:r>
            <a:endParaRPr sz="240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0364" y="771855"/>
            <a:ext cx="3618229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STUDENT</a:t>
            </a:r>
            <a:r>
              <a:rPr dirty="0" spc="-30"/>
              <a:t> </a:t>
            </a:r>
            <a:r>
              <a:rPr dirty="0" spc="-10"/>
              <a:t>FINANCE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190955" y="1999932"/>
            <a:ext cx="6899275" cy="3735070"/>
          </a:xfrm>
          <a:prstGeom prst="rect">
            <a:avLst/>
          </a:prstGeom>
        </p:spPr>
        <p:txBody>
          <a:bodyPr wrap="square" lIns="0" tIns="863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dirty="0" sz="2400">
                <a:latin typeface="Gill Sans MT"/>
                <a:cs typeface="Gill Sans MT"/>
              </a:rPr>
              <a:t>Students</a:t>
            </a:r>
            <a:r>
              <a:rPr dirty="0" sz="2400" spc="-3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need</a:t>
            </a:r>
            <a:r>
              <a:rPr dirty="0" sz="2400" spc="-1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to</a:t>
            </a:r>
            <a:r>
              <a:rPr dirty="0" sz="2400" spc="-1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meet certain</a:t>
            </a:r>
            <a:r>
              <a:rPr dirty="0" sz="2400" spc="-1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residency</a:t>
            </a:r>
            <a:r>
              <a:rPr dirty="0" sz="2400" spc="-1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criteria</a:t>
            </a:r>
            <a:r>
              <a:rPr dirty="0" sz="2400" spc="-30">
                <a:latin typeface="Gill Sans MT"/>
                <a:cs typeface="Gill Sans MT"/>
              </a:rPr>
              <a:t> </a:t>
            </a:r>
            <a:r>
              <a:rPr dirty="0" sz="2400" spc="-25">
                <a:latin typeface="Gill Sans MT"/>
                <a:cs typeface="Gill Sans MT"/>
              </a:rPr>
              <a:t>to</a:t>
            </a:r>
            <a:endParaRPr sz="24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2400">
                <a:latin typeface="Gill Sans MT"/>
                <a:cs typeface="Gill Sans MT"/>
              </a:rPr>
              <a:t>qualify</a:t>
            </a:r>
            <a:r>
              <a:rPr dirty="0" sz="2400" spc="-1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for</a:t>
            </a:r>
            <a:r>
              <a:rPr dirty="0" sz="2400" spc="-3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financial</a:t>
            </a:r>
            <a:r>
              <a:rPr dirty="0" sz="2400" spc="-1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support</a:t>
            </a:r>
            <a:r>
              <a:rPr dirty="0" sz="2400" spc="-1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from</a:t>
            </a:r>
            <a:r>
              <a:rPr dirty="0" sz="2400" spc="-20">
                <a:latin typeface="Gill Sans MT"/>
                <a:cs typeface="Gill Sans MT"/>
              </a:rPr>
              <a:t> SFE.</a:t>
            </a:r>
            <a:endParaRPr sz="2400">
              <a:latin typeface="Gill Sans MT"/>
              <a:cs typeface="Gill Sans MT"/>
            </a:endParaRPr>
          </a:p>
          <a:p>
            <a:pPr marL="241300" indent="-229235">
              <a:lnSpc>
                <a:spcPct val="100000"/>
              </a:lnSpc>
              <a:spcBef>
                <a:spcPts val="1575"/>
              </a:spcBef>
              <a:buClr>
                <a:srgbClr val="B71E42"/>
              </a:buClr>
              <a:buFont typeface="Arial"/>
              <a:buChar char="•"/>
              <a:tabLst>
                <a:tab pos="241935" algn="l"/>
              </a:tabLst>
            </a:pPr>
            <a:r>
              <a:rPr dirty="0" sz="2400">
                <a:latin typeface="Gill Sans MT"/>
                <a:cs typeface="Gill Sans MT"/>
              </a:rPr>
              <a:t>UK national</a:t>
            </a:r>
            <a:r>
              <a:rPr dirty="0" sz="2400" spc="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or an Irish </a:t>
            </a:r>
            <a:r>
              <a:rPr dirty="0" sz="2400" spc="-10">
                <a:latin typeface="Gill Sans MT"/>
                <a:cs typeface="Gill Sans MT"/>
              </a:rPr>
              <a:t>citizen</a:t>
            </a:r>
            <a:endParaRPr sz="2400">
              <a:latin typeface="Gill Sans MT"/>
              <a:cs typeface="Gill Sans MT"/>
            </a:endParaRPr>
          </a:p>
          <a:p>
            <a:pPr marL="241300" indent="-229235">
              <a:lnSpc>
                <a:spcPct val="100000"/>
              </a:lnSpc>
              <a:spcBef>
                <a:spcPts val="1585"/>
              </a:spcBef>
              <a:buClr>
                <a:srgbClr val="B71E42"/>
              </a:buClr>
              <a:buFont typeface="Arial"/>
              <a:buChar char="•"/>
              <a:tabLst>
                <a:tab pos="241935" algn="l"/>
              </a:tabLst>
            </a:pPr>
            <a:r>
              <a:rPr dirty="0" sz="2400">
                <a:latin typeface="Gill Sans MT"/>
                <a:cs typeface="Gill Sans MT"/>
              </a:rPr>
              <a:t>EU citizen</a:t>
            </a:r>
            <a:r>
              <a:rPr dirty="0" sz="2400" spc="-1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with</a:t>
            </a:r>
            <a:r>
              <a:rPr dirty="0" sz="2400" spc="-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settled</a:t>
            </a:r>
            <a:r>
              <a:rPr dirty="0" sz="2400" spc="-10">
                <a:latin typeface="Gill Sans MT"/>
                <a:cs typeface="Gill Sans MT"/>
              </a:rPr>
              <a:t> status</a:t>
            </a:r>
            <a:endParaRPr sz="2400">
              <a:latin typeface="Gill Sans MT"/>
              <a:cs typeface="Gill Sans MT"/>
            </a:endParaRPr>
          </a:p>
          <a:p>
            <a:pPr marL="241300" indent="-229235">
              <a:lnSpc>
                <a:spcPct val="100000"/>
              </a:lnSpc>
              <a:spcBef>
                <a:spcPts val="1575"/>
              </a:spcBef>
              <a:buClr>
                <a:srgbClr val="B71E42"/>
              </a:buClr>
              <a:buFont typeface="Arial"/>
              <a:buChar char="•"/>
              <a:tabLst>
                <a:tab pos="241935" algn="l"/>
              </a:tabLst>
            </a:pPr>
            <a:r>
              <a:rPr dirty="0" sz="2400">
                <a:latin typeface="Gill Sans MT"/>
                <a:cs typeface="Gill Sans MT"/>
              </a:rPr>
              <a:t>Normally</a:t>
            </a:r>
            <a:r>
              <a:rPr dirty="0" sz="2400" spc="-2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live</a:t>
            </a:r>
            <a:r>
              <a:rPr dirty="0" sz="2400" spc="-4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in</a:t>
            </a:r>
            <a:r>
              <a:rPr dirty="0" sz="2400" spc="-20">
                <a:latin typeface="Gill Sans MT"/>
                <a:cs typeface="Gill Sans MT"/>
              </a:rPr>
              <a:t> </a:t>
            </a:r>
            <a:r>
              <a:rPr dirty="0" sz="2400" spc="-10">
                <a:latin typeface="Gill Sans MT"/>
                <a:cs typeface="Gill Sans MT"/>
              </a:rPr>
              <a:t>England</a:t>
            </a:r>
            <a:endParaRPr sz="2400">
              <a:latin typeface="Gill Sans MT"/>
              <a:cs typeface="Gill Sans MT"/>
            </a:endParaRPr>
          </a:p>
          <a:p>
            <a:pPr marL="241300" indent="-229235">
              <a:lnSpc>
                <a:spcPct val="100000"/>
              </a:lnSpc>
              <a:spcBef>
                <a:spcPts val="1570"/>
              </a:spcBef>
              <a:buClr>
                <a:srgbClr val="B71E42"/>
              </a:buClr>
              <a:buFont typeface="Arial"/>
              <a:buChar char="•"/>
              <a:tabLst>
                <a:tab pos="241935" algn="l"/>
              </a:tabLst>
            </a:pPr>
            <a:r>
              <a:rPr dirty="0" sz="2400">
                <a:latin typeface="Gill Sans MT"/>
                <a:cs typeface="Gill Sans MT"/>
              </a:rPr>
              <a:t>Been</a:t>
            </a:r>
            <a:r>
              <a:rPr dirty="0" sz="2400" spc="-2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legally</a:t>
            </a:r>
            <a:r>
              <a:rPr dirty="0" sz="2400" spc="-1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living</a:t>
            </a:r>
            <a:r>
              <a:rPr dirty="0" sz="2400" spc="-3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in</a:t>
            </a:r>
            <a:r>
              <a:rPr dirty="0" sz="2400" spc="-1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the</a:t>
            </a:r>
            <a:r>
              <a:rPr dirty="0" sz="2400" spc="-5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UK</a:t>
            </a:r>
            <a:r>
              <a:rPr dirty="0" sz="2400" spc="-1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for</a:t>
            </a:r>
            <a:r>
              <a:rPr dirty="0" sz="2400" spc="-1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3</a:t>
            </a:r>
            <a:r>
              <a:rPr dirty="0" sz="2400" spc="-10">
                <a:latin typeface="Gill Sans MT"/>
                <a:cs typeface="Gill Sans MT"/>
              </a:rPr>
              <a:t> </a:t>
            </a:r>
            <a:r>
              <a:rPr dirty="0" sz="2400">
                <a:latin typeface="Gill Sans MT"/>
                <a:cs typeface="Gill Sans MT"/>
              </a:rPr>
              <a:t>continuous</a:t>
            </a:r>
            <a:r>
              <a:rPr dirty="0" sz="2400" spc="-5">
                <a:latin typeface="Gill Sans MT"/>
                <a:cs typeface="Gill Sans MT"/>
              </a:rPr>
              <a:t> </a:t>
            </a:r>
            <a:r>
              <a:rPr dirty="0" sz="2400" spc="-10">
                <a:latin typeface="Gill Sans MT"/>
                <a:cs typeface="Gill Sans MT"/>
              </a:rPr>
              <a:t>years</a:t>
            </a:r>
            <a:endParaRPr sz="2400">
              <a:latin typeface="Gill Sans MT"/>
              <a:cs typeface="Gill Sans MT"/>
            </a:endParaRPr>
          </a:p>
          <a:p>
            <a:pPr marL="90170">
              <a:lnSpc>
                <a:spcPct val="100000"/>
              </a:lnSpc>
              <a:spcBef>
                <a:spcPts val="1585"/>
              </a:spcBef>
            </a:pPr>
            <a:r>
              <a:rPr dirty="0" sz="2400" b="1">
                <a:latin typeface="Gill Sans MT"/>
                <a:cs typeface="Gill Sans MT"/>
              </a:rPr>
              <a:t>Contact</a:t>
            </a:r>
            <a:r>
              <a:rPr dirty="0" sz="2400" spc="-25" b="1">
                <a:latin typeface="Gill Sans MT"/>
                <a:cs typeface="Gill Sans MT"/>
              </a:rPr>
              <a:t> </a:t>
            </a:r>
            <a:r>
              <a:rPr dirty="0" sz="2400" b="1">
                <a:latin typeface="Gill Sans MT"/>
                <a:cs typeface="Gill Sans MT"/>
              </a:rPr>
              <a:t>SFE</a:t>
            </a:r>
            <a:r>
              <a:rPr dirty="0" sz="2400" spc="-10" b="1">
                <a:latin typeface="Gill Sans MT"/>
                <a:cs typeface="Gill Sans MT"/>
              </a:rPr>
              <a:t> </a:t>
            </a:r>
            <a:r>
              <a:rPr dirty="0" sz="2400" b="1">
                <a:latin typeface="Gill Sans MT"/>
                <a:cs typeface="Gill Sans MT"/>
              </a:rPr>
              <a:t>on</a:t>
            </a:r>
            <a:r>
              <a:rPr dirty="0" sz="2400" spc="-35" b="1">
                <a:latin typeface="Gill Sans MT"/>
                <a:cs typeface="Gill Sans MT"/>
              </a:rPr>
              <a:t> </a:t>
            </a:r>
            <a:r>
              <a:rPr dirty="0" sz="2400" b="1">
                <a:latin typeface="Gill Sans MT"/>
                <a:cs typeface="Gill Sans MT"/>
              </a:rPr>
              <a:t>0300</a:t>
            </a:r>
            <a:r>
              <a:rPr dirty="0" sz="2400" spc="-10" b="1">
                <a:latin typeface="Gill Sans MT"/>
                <a:cs typeface="Gill Sans MT"/>
              </a:rPr>
              <a:t> </a:t>
            </a:r>
            <a:r>
              <a:rPr dirty="0" sz="2400" b="1">
                <a:latin typeface="Gill Sans MT"/>
                <a:cs typeface="Gill Sans MT"/>
              </a:rPr>
              <a:t>100</a:t>
            </a:r>
            <a:r>
              <a:rPr dirty="0" sz="2400" spc="-15" b="1">
                <a:latin typeface="Gill Sans MT"/>
                <a:cs typeface="Gill Sans MT"/>
              </a:rPr>
              <a:t> </a:t>
            </a:r>
            <a:r>
              <a:rPr dirty="0" sz="2400" b="1">
                <a:latin typeface="Gill Sans MT"/>
                <a:cs typeface="Gill Sans MT"/>
              </a:rPr>
              <a:t>0607</a:t>
            </a:r>
            <a:r>
              <a:rPr dirty="0" sz="2400" spc="-5" b="1">
                <a:latin typeface="Gill Sans MT"/>
                <a:cs typeface="Gill Sans MT"/>
              </a:rPr>
              <a:t> </a:t>
            </a:r>
            <a:r>
              <a:rPr dirty="0" sz="2400" b="1">
                <a:latin typeface="Gill Sans MT"/>
                <a:cs typeface="Gill Sans MT"/>
              </a:rPr>
              <a:t>if</a:t>
            </a:r>
            <a:r>
              <a:rPr dirty="0" sz="2400" spc="-15" b="1">
                <a:latin typeface="Gill Sans MT"/>
                <a:cs typeface="Gill Sans MT"/>
              </a:rPr>
              <a:t> </a:t>
            </a:r>
            <a:r>
              <a:rPr dirty="0" sz="2400" b="1">
                <a:latin typeface="Gill Sans MT"/>
                <a:cs typeface="Gill Sans MT"/>
              </a:rPr>
              <a:t>you</a:t>
            </a:r>
            <a:r>
              <a:rPr dirty="0" sz="2400" spc="-10" b="1">
                <a:latin typeface="Gill Sans MT"/>
                <a:cs typeface="Gill Sans MT"/>
              </a:rPr>
              <a:t> </a:t>
            </a:r>
            <a:r>
              <a:rPr dirty="0" sz="2400" b="1">
                <a:latin typeface="Gill Sans MT"/>
                <a:cs typeface="Gill Sans MT"/>
              </a:rPr>
              <a:t>are</a:t>
            </a:r>
            <a:r>
              <a:rPr dirty="0" sz="2400" spc="-20" b="1">
                <a:latin typeface="Gill Sans MT"/>
                <a:cs typeface="Gill Sans MT"/>
              </a:rPr>
              <a:t> </a:t>
            </a:r>
            <a:r>
              <a:rPr dirty="0" sz="2400" spc="-10" b="1">
                <a:latin typeface="Gill Sans MT"/>
                <a:cs typeface="Gill Sans MT"/>
              </a:rPr>
              <a:t>unsure</a:t>
            </a:r>
            <a:endParaRPr sz="2400">
              <a:latin typeface="Gill Sans MT"/>
              <a:cs typeface="Gill Sans MT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6314340" y="2976828"/>
            <a:ext cx="1496060" cy="1485900"/>
            <a:chOff x="6314340" y="2976828"/>
            <a:chExt cx="1496060" cy="1485900"/>
          </a:xfrm>
        </p:grpSpPr>
        <p:sp>
          <p:nvSpPr>
            <p:cNvPr id="5" name="object 5" descr=""/>
            <p:cNvSpPr/>
            <p:nvPr/>
          </p:nvSpPr>
          <p:spPr>
            <a:xfrm>
              <a:off x="6314340" y="2976828"/>
              <a:ext cx="1496060" cy="1485900"/>
            </a:xfrm>
            <a:custGeom>
              <a:avLst/>
              <a:gdLst/>
              <a:ahLst/>
              <a:cxnLst/>
              <a:rect l="l" t="t" r="r" b="b"/>
              <a:pathLst>
                <a:path w="1496059" h="1485900">
                  <a:moveTo>
                    <a:pt x="887282" y="1473200"/>
                  </a:moveTo>
                  <a:lnTo>
                    <a:pt x="608264" y="1473200"/>
                  </a:lnTo>
                  <a:lnTo>
                    <a:pt x="653923" y="1485900"/>
                  </a:lnTo>
                  <a:lnTo>
                    <a:pt x="841623" y="1485900"/>
                  </a:lnTo>
                  <a:lnTo>
                    <a:pt x="887282" y="1473200"/>
                  </a:lnTo>
                  <a:close/>
                </a:path>
                <a:path w="1496059" h="1485900">
                  <a:moveTo>
                    <a:pt x="931979" y="12700"/>
                  </a:moveTo>
                  <a:lnTo>
                    <a:pt x="563565" y="12700"/>
                  </a:lnTo>
                  <a:lnTo>
                    <a:pt x="519915" y="25400"/>
                  </a:lnTo>
                  <a:lnTo>
                    <a:pt x="477400" y="50800"/>
                  </a:lnTo>
                  <a:lnTo>
                    <a:pt x="436108" y="63500"/>
                  </a:lnTo>
                  <a:lnTo>
                    <a:pt x="396126" y="88900"/>
                  </a:lnTo>
                  <a:lnTo>
                    <a:pt x="357541" y="101600"/>
                  </a:lnTo>
                  <a:lnTo>
                    <a:pt x="320440" y="127000"/>
                  </a:lnTo>
                  <a:lnTo>
                    <a:pt x="284912" y="152400"/>
                  </a:lnTo>
                  <a:lnTo>
                    <a:pt x="251042" y="190500"/>
                  </a:lnTo>
                  <a:lnTo>
                    <a:pt x="218920" y="215900"/>
                  </a:lnTo>
                  <a:lnTo>
                    <a:pt x="188631" y="241300"/>
                  </a:lnTo>
                  <a:lnTo>
                    <a:pt x="160263" y="279400"/>
                  </a:lnTo>
                  <a:lnTo>
                    <a:pt x="133905" y="317500"/>
                  </a:lnTo>
                  <a:lnTo>
                    <a:pt x="109641" y="355600"/>
                  </a:lnTo>
                  <a:lnTo>
                    <a:pt x="87562" y="393700"/>
                  </a:lnTo>
                  <a:lnTo>
                    <a:pt x="67752" y="431800"/>
                  </a:lnTo>
                  <a:lnTo>
                    <a:pt x="50301" y="469900"/>
                  </a:lnTo>
                  <a:lnTo>
                    <a:pt x="35295" y="520700"/>
                  </a:lnTo>
                  <a:lnTo>
                    <a:pt x="22822" y="558800"/>
                  </a:lnTo>
                  <a:lnTo>
                    <a:pt x="12968" y="609600"/>
                  </a:lnTo>
                  <a:lnTo>
                    <a:pt x="5821" y="647700"/>
                  </a:lnTo>
                  <a:lnTo>
                    <a:pt x="1470" y="698500"/>
                  </a:lnTo>
                  <a:lnTo>
                    <a:pt x="0" y="749300"/>
                  </a:lnTo>
                  <a:lnTo>
                    <a:pt x="1470" y="787400"/>
                  </a:lnTo>
                  <a:lnTo>
                    <a:pt x="5821" y="838200"/>
                  </a:lnTo>
                  <a:lnTo>
                    <a:pt x="12968" y="889000"/>
                  </a:lnTo>
                  <a:lnTo>
                    <a:pt x="22822" y="927100"/>
                  </a:lnTo>
                  <a:lnTo>
                    <a:pt x="35295" y="977900"/>
                  </a:lnTo>
                  <a:lnTo>
                    <a:pt x="50301" y="1016000"/>
                  </a:lnTo>
                  <a:lnTo>
                    <a:pt x="67753" y="1054100"/>
                  </a:lnTo>
                  <a:lnTo>
                    <a:pt x="87562" y="1092200"/>
                  </a:lnTo>
                  <a:lnTo>
                    <a:pt x="109642" y="1130300"/>
                  </a:lnTo>
                  <a:lnTo>
                    <a:pt x="133905" y="1168400"/>
                  </a:lnTo>
                  <a:lnTo>
                    <a:pt x="160264" y="1206500"/>
                  </a:lnTo>
                  <a:lnTo>
                    <a:pt x="188631" y="1244600"/>
                  </a:lnTo>
                  <a:lnTo>
                    <a:pt x="218920" y="1270000"/>
                  </a:lnTo>
                  <a:lnTo>
                    <a:pt x="251043" y="1308100"/>
                  </a:lnTo>
                  <a:lnTo>
                    <a:pt x="284912" y="1333500"/>
                  </a:lnTo>
                  <a:lnTo>
                    <a:pt x="320441" y="1358900"/>
                  </a:lnTo>
                  <a:lnTo>
                    <a:pt x="357541" y="1384300"/>
                  </a:lnTo>
                  <a:lnTo>
                    <a:pt x="396126" y="1409700"/>
                  </a:lnTo>
                  <a:lnTo>
                    <a:pt x="436109" y="1422400"/>
                  </a:lnTo>
                  <a:lnTo>
                    <a:pt x="477401" y="1447800"/>
                  </a:lnTo>
                  <a:lnTo>
                    <a:pt x="563566" y="1473200"/>
                  </a:lnTo>
                  <a:lnTo>
                    <a:pt x="931980" y="1473200"/>
                  </a:lnTo>
                  <a:lnTo>
                    <a:pt x="1018145" y="1447800"/>
                  </a:lnTo>
                  <a:lnTo>
                    <a:pt x="1059437" y="1422400"/>
                  </a:lnTo>
                  <a:lnTo>
                    <a:pt x="1099419" y="1409700"/>
                  </a:lnTo>
                  <a:lnTo>
                    <a:pt x="653449" y="1409700"/>
                  </a:lnTo>
                  <a:lnTo>
                    <a:pt x="563084" y="1384300"/>
                  </a:lnTo>
                  <a:lnTo>
                    <a:pt x="477603" y="1358900"/>
                  </a:lnTo>
                  <a:lnTo>
                    <a:pt x="436982" y="1333500"/>
                  </a:lnTo>
                  <a:lnTo>
                    <a:pt x="397928" y="1308100"/>
                  </a:lnTo>
                  <a:lnTo>
                    <a:pt x="360557" y="1295400"/>
                  </a:lnTo>
                  <a:lnTo>
                    <a:pt x="324984" y="1257300"/>
                  </a:lnTo>
                  <a:lnTo>
                    <a:pt x="291325" y="1231900"/>
                  </a:lnTo>
                  <a:lnTo>
                    <a:pt x="259695" y="1206500"/>
                  </a:lnTo>
                  <a:lnTo>
                    <a:pt x="230209" y="1168400"/>
                  </a:lnTo>
                  <a:lnTo>
                    <a:pt x="202984" y="1130300"/>
                  </a:lnTo>
                  <a:lnTo>
                    <a:pt x="178134" y="1092200"/>
                  </a:lnTo>
                  <a:lnTo>
                    <a:pt x="155775" y="1054100"/>
                  </a:lnTo>
                  <a:lnTo>
                    <a:pt x="136023" y="1016000"/>
                  </a:lnTo>
                  <a:lnTo>
                    <a:pt x="118993" y="977900"/>
                  </a:lnTo>
                  <a:lnTo>
                    <a:pt x="104800" y="927100"/>
                  </a:lnTo>
                  <a:lnTo>
                    <a:pt x="93560" y="889000"/>
                  </a:lnTo>
                  <a:lnTo>
                    <a:pt x="85388" y="838200"/>
                  </a:lnTo>
                  <a:lnTo>
                    <a:pt x="80401" y="787400"/>
                  </a:lnTo>
                  <a:lnTo>
                    <a:pt x="78712" y="749300"/>
                  </a:lnTo>
                  <a:lnTo>
                    <a:pt x="80401" y="698500"/>
                  </a:lnTo>
                  <a:lnTo>
                    <a:pt x="85388" y="647700"/>
                  </a:lnTo>
                  <a:lnTo>
                    <a:pt x="93560" y="609600"/>
                  </a:lnTo>
                  <a:lnTo>
                    <a:pt x="104800" y="558800"/>
                  </a:lnTo>
                  <a:lnTo>
                    <a:pt x="118992" y="520700"/>
                  </a:lnTo>
                  <a:lnTo>
                    <a:pt x="136023" y="469900"/>
                  </a:lnTo>
                  <a:lnTo>
                    <a:pt x="155775" y="431800"/>
                  </a:lnTo>
                  <a:lnTo>
                    <a:pt x="178134" y="393700"/>
                  </a:lnTo>
                  <a:lnTo>
                    <a:pt x="202984" y="355600"/>
                  </a:lnTo>
                  <a:lnTo>
                    <a:pt x="230209" y="317500"/>
                  </a:lnTo>
                  <a:lnTo>
                    <a:pt x="259695" y="292100"/>
                  </a:lnTo>
                  <a:lnTo>
                    <a:pt x="291325" y="254000"/>
                  </a:lnTo>
                  <a:lnTo>
                    <a:pt x="324984" y="228600"/>
                  </a:lnTo>
                  <a:lnTo>
                    <a:pt x="360557" y="203200"/>
                  </a:lnTo>
                  <a:lnTo>
                    <a:pt x="397928" y="177800"/>
                  </a:lnTo>
                  <a:lnTo>
                    <a:pt x="436981" y="152400"/>
                  </a:lnTo>
                  <a:lnTo>
                    <a:pt x="477602" y="127000"/>
                  </a:lnTo>
                  <a:lnTo>
                    <a:pt x="563084" y="101600"/>
                  </a:lnTo>
                  <a:lnTo>
                    <a:pt x="653448" y="76200"/>
                  </a:lnTo>
                  <a:lnTo>
                    <a:pt x="1079428" y="76200"/>
                  </a:lnTo>
                  <a:lnTo>
                    <a:pt x="1059437" y="63500"/>
                  </a:lnTo>
                  <a:lnTo>
                    <a:pt x="1018144" y="50800"/>
                  </a:lnTo>
                  <a:lnTo>
                    <a:pt x="975629" y="25400"/>
                  </a:lnTo>
                  <a:lnTo>
                    <a:pt x="931979" y="12700"/>
                  </a:lnTo>
                  <a:close/>
                </a:path>
                <a:path w="1496059" h="1485900">
                  <a:moveTo>
                    <a:pt x="1490812" y="660400"/>
                  </a:moveTo>
                  <a:lnTo>
                    <a:pt x="1406994" y="660400"/>
                  </a:lnTo>
                  <a:lnTo>
                    <a:pt x="1409576" y="685800"/>
                  </a:lnTo>
                  <a:lnTo>
                    <a:pt x="1411421" y="711200"/>
                  </a:lnTo>
                  <a:lnTo>
                    <a:pt x="1412528" y="723900"/>
                  </a:lnTo>
                  <a:lnTo>
                    <a:pt x="1412897" y="749300"/>
                  </a:lnTo>
                  <a:lnTo>
                    <a:pt x="1411700" y="787400"/>
                  </a:lnTo>
                  <a:lnTo>
                    <a:pt x="1407161" y="838200"/>
                  </a:lnTo>
                  <a:lnTo>
                    <a:pt x="1399398" y="889000"/>
                  </a:lnTo>
                  <a:lnTo>
                    <a:pt x="1388527" y="927100"/>
                  </a:lnTo>
                  <a:lnTo>
                    <a:pt x="1374666" y="977900"/>
                  </a:lnTo>
                  <a:lnTo>
                    <a:pt x="1357933" y="1016000"/>
                  </a:lnTo>
                  <a:lnTo>
                    <a:pt x="1338445" y="1054100"/>
                  </a:lnTo>
                  <a:lnTo>
                    <a:pt x="1316320" y="1092200"/>
                  </a:lnTo>
                  <a:lnTo>
                    <a:pt x="1291674" y="1130300"/>
                  </a:lnTo>
                  <a:lnTo>
                    <a:pt x="1264625" y="1168400"/>
                  </a:lnTo>
                  <a:lnTo>
                    <a:pt x="1235292" y="1206500"/>
                  </a:lnTo>
                  <a:lnTo>
                    <a:pt x="1203790" y="1231900"/>
                  </a:lnTo>
                  <a:lnTo>
                    <a:pt x="1170238" y="1257300"/>
                  </a:lnTo>
                  <a:lnTo>
                    <a:pt x="1134753" y="1295400"/>
                  </a:lnTo>
                  <a:lnTo>
                    <a:pt x="1097452" y="1308100"/>
                  </a:lnTo>
                  <a:lnTo>
                    <a:pt x="1058453" y="1333500"/>
                  </a:lnTo>
                  <a:lnTo>
                    <a:pt x="1017873" y="1358900"/>
                  </a:lnTo>
                  <a:lnTo>
                    <a:pt x="932441" y="1384300"/>
                  </a:lnTo>
                  <a:lnTo>
                    <a:pt x="842094" y="1409700"/>
                  </a:lnTo>
                  <a:lnTo>
                    <a:pt x="1099419" y="1409700"/>
                  </a:lnTo>
                  <a:lnTo>
                    <a:pt x="1138004" y="1384300"/>
                  </a:lnTo>
                  <a:lnTo>
                    <a:pt x="1175105" y="1358900"/>
                  </a:lnTo>
                  <a:lnTo>
                    <a:pt x="1210633" y="1333500"/>
                  </a:lnTo>
                  <a:lnTo>
                    <a:pt x="1244503" y="1308100"/>
                  </a:lnTo>
                  <a:lnTo>
                    <a:pt x="1276625" y="1270000"/>
                  </a:lnTo>
                  <a:lnTo>
                    <a:pt x="1306914" y="1244600"/>
                  </a:lnTo>
                  <a:lnTo>
                    <a:pt x="1335282" y="1206500"/>
                  </a:lnTo>
                  <a:lnTo>
                    <a:pt x="1361641" y="1168400"/>
                  </a:lnTo>
                  <a:lnTo>
                    <a:pt x="1385904" y="1130300"/>
                  </a:lnTo>
                  <a:lnTo>
                    <a:pt x="1407983" y="1092200"/>
                  </a:lnTo>
                  <a:lnTo>
                    <a:pt x="1427793" y="1054100"/>
                  </a:lnTo>
                  <a:lnTo>
                    <a:pt x="1445244" y="1016000"/>
                  </a:lnTo>
                  <a:lnTo>
                    <a:pt x="1460250" y="977900"/>
                  </a:lnTo>
                  <a:lnTo>
                    <a:pt x="1472724" y="927100"/>
                  </a:lnTo>
                  <a:lnTo>
                    <a:pt x="1482577" y="889000"/>
                  </a:lnTo>
                  <a:lnTo>
                    <a:pt x="1489724" y="838200"/>
                  </a:lnTo>
                  <a:lnTo>
                    <a:pt x="1494076" y="787400"/>
                  </a:lnTo>
                  <a:lnTo>
                    <a:pt x="1495546" y="749300"/>
                  </a:lnTo>
                  <a:lnTo>
                    <a:pt x="1494076" y="698500"/>
                  </a:lnTo>
                  <a:lnTo>
                    <a:pt x="1490812" y="660400"/>
                  </a:lnTo>
                  <a:close/>
                </a:path>
                <a:path w="1496059" h="1485900">
                  <a:moveTo>
                    <a:pt x="540167" y="508000"/>
                  </a:moveTo>
                  <a:lnTo>
                    <a:pt x="441861" y="508000"/>
                  </a:lnTo>
                  <a:lnTo>
                    <a:pt x="387393" y="533400"/>
                  </a:lnTo>
                  <a:lnTo>
                    <a:pt x="346336" y="546100"/>
                  </a:lnTo>
                  <a:lnTo>
                    <a:pt x="316795" y="584200"/>
                  </a:lnTo>
                  <a:lnTo>
                    <a:pt x="296874" y="609600"/>
                  </a:lnTo>
                  <a:lnTo>
                    <a:pt x="284678" y="647700"/>
                  </a:lnTo>
                  <a:lnTo>
                    <a:pt x="278313" y="673100"/>
                  </a:lnTo>
                  <a:lnTo>
                    <a:pt x="275884" y="698500"/>
                  </a:lnTo>
                  <a:lnTo>
                    <a:pt x="275495" y="723900"/>
                  </a:lnTo>
                  <a:lnTo>
                    <a:pt x="283704" y="774700"/>
                  </a:lnTo>
                  <a:lnTo>
                    <a:pt x="307226" y="825500"/>
                  </a:lnTo>
                  <a:lnTo>
                    <a:pt x="344399" y="850900"/>
                  </a:lnTo>
                  <a:lnTo>
                    <a:pt x="393564" y="863600"/>
                  </a:lnTo>
                  <a:lnTo>
                    <a:pt x="470441" y="863600"/>
                  </a:lnTo>
                  <a:lnTo>
                    <a:pt x="507365" y="876300"/>
                  </a:lnTo>
                  <a:lnTo>
                    <a:pt x="566480" y="914400"/>
                  </a:lnTo>
                  <a:lnTo>
                    <a:pt x="583990" y="965200"/>
                  </a:lnTo>
                  <a:lnTo>
                    <a:pt x="590347" y="1016000"/>
                  </a:lnTo>
                  <a:lnTo>
                    <a:pt x="590347" y="1143000"/>
                  </a:lnTo>
                  <a:lnTo>
                    <a:pt x="591823" y="1155700"/>
                  </a:lnTo>
                  <a:lnTo>
                    <a:pt x="596250" y="1181100"/>
                  </a:lnTo>
                  <a:lnTo>
                    <a:pt x="603630" y="1193800"/>
                  </a:lnTo>
                  <a:lnTo>
                    <a:pt x="613961" y="1206500"/>
                  </a:lnTo>
                  <a:lnTo>
                    <a:pt x="671028" y="1270000"/>
                  </a:lnTo>
                  <a:lnTo>
                    <a:pt x="680590" y="1282700"/>
                  </a:lnTo>
                  <a:lnTo>
                    <a:pt x="691444" y="1295400"/>
                  </a:lnTo>
                  <a:lnTo>
                    <a:pt x="786391" y="1295400"/>
                  </a:lnTo>
                  <a:lnTo>
                    <a:pt x="796446" y="1282700"/>
                  </a:lnTo>
                  <a:lnTo>
                    <a:pt x="804840" y="1282700"/>
                  </a:lnTo>
                  <a:lnTo>
                    <a:pt x="852067" y="1231900"/>
                  </a:lnTo>
                  <a:lnTo>
                    <a:pt x="858770" y="1219200"/>
                  </a:lnTo>
                  <a:lnTo>
                    <a:pt x="864366" y="1219200"/>
                  </a:lnTo>
                  <a:lnTo>
                    <a:pt x="869224" y="1206500"/>
                  </a:lnTo>
                  <a:lnTo>
                    <a:pt x="873713" y="1193800"/>
                  </a:lnTo>
                  <a:lnTo>
                    <a:pt x="913070" y="1117600"/>
                  </a:lnTo>
                  <a:lnTo>
                    <a:pt x="917098" y="1104900"/>
                  </a:lnTo>
                  <a:lnTo>
                    <a:pt x="920203" y="1092200"/>
                  </a:lnTo>
                  <a:lnTo>
                    <a:pt x="922202" y="1079500"/>
                  </a:lnTo>
                  <a:lnTo>
                    <a:pt x="922909" y="1079500"/>
                  </a:lnTo>
                  <a:lnTo>
                    <a:pt x="922909" y="977900"/>
                  </a:lnTo>
                  <a:lnTo>
                    <a:pt x="924016" y="977900"/>
                  </a:lnTo>
                  <a:lnTo>
                    <a:pt x="927337" y="965200"/>
                  </a:lnTo>
                  <a:lnTo>
                    <a:pt x="932871" y="952500"/>
                  </a:lnTo>
                  <a:lnTo>
                    <a:pt x="940619" y="939800"/>
                  </a:lnTo>
                  <a:lnTo>
                    <a:pt x="1044914" y="838200"/>
                  </a:lnTo>
                  <a:lnTo>
                    <a:pt x="1049311" y="825500"/>
                  </a:lnTo>
                  <a:lnTo>
                    <a:pt x="1050571" y="825500"/>
                  </a:lnTo>
                  <a:lnTo>
                    <a:pt x="1048511" y="812800"/>
                  </a:lnTo>
                  <a:lnTo>
                    <a:pt x="1042946" y="812800"/>
                  </a:lnTo>
                  <a:lnTo>
                    <a:pt x="1023483" y="800100"/>
                  </a:lnTo>
                  <a:lnTo>
                    <a:pt x="975794" y="762000"/>
                  </a:lnTo>
                  <a:lnTo>
                    <a:pt x="915929" y="698500"/>
                  </a:lnTo>
                  <a:lnTo>
                    <a:pt x="859938" y="622300"/>
                  </a:lnTo>
                  <a:lnTo>
                    <a:pt x="858001" y="609600"/>
                  </a:lnTo>
                  <a:lnTo>
                    <a:pt x="860676" y="596900"/>
                  </a:lnTo>
                  <a:lnTo>
                    <a:pt x="867410" y="584200"/>
                  </a:lnTo>
                  <a:lnTo>
                    <a:pt x="1058197" y="584200"/>
                  </a:lnTo>
                  <a:lnTo>
                    <a:pt x="1065084" y="571500"/>
                  </a:lnTo>
                  <a:lnTo>
                    <a:pt x="1475187" y="571500"/>
                  </a:lnTo>
                  <a:lnTo>
                    <a:pt x="1472723" y="558800"/>
                  </a:lnTo>
                  <a:lnTo>
                    <a:pt x="1468566" y="546100"/>
                  </a:lnTo>
                  <a:lnTo>
                    <a:pt x="637574" y="546100"/>
                  </a:lnTo>
                  <a:lnTo>
                    <a:pt x="611255" y="533400"/>
                  </a:lnTo>
                  <a:lnTo>
                    <a:pt x="540167" y="508000"/>
                  </a:lnTo>
                  <a:close/>
                </a:path>
                <a:path w="1496059" h="1485900">
                  <a:moveTo>
                    <a:pt x="1475187" y="571500"/>
                  </a:moveTo>
                  <a:lnTo>
                    <a:pt x="1072709" y="571500"/>
                  </a:lnTo>
                  <a:lnTo>
                    <a:pt x="1080335" y="584200"/>
                  </a:lnTo>
                  <a:lnTo>
                    <a:pt x="1151176" y="622300"/>
                  </a:lnTo>
                  <a:lnTo>
                    <a:pt x="1192501" y="622300"/>
                  </a:lnTo>
                  <a:lnTo>
                    <a:pt x="1203846" y="635000"/>
                  </a:lnTo>
                  <a:lnTo>
                    <a:pt x="1213901" y="635000"/>
                  </a:lnTo>
                  <a:lnTo>
                    <a:pt x="1222110" y="647700"/>
                  </a:lnTo>
                  <a:lnTo>
                    <a:pt x="1227922" y="647700"/>
                  </a:lnTo>
                  <a:lnTo>
                    <a:pt x="1284988" y="787400"/>
                  </a:lnTo>
                  <a:lnTo>
                    <a:pt x="1290800" y="787400"/>
                  </a:lnTo>
                  <a:lnTo>
                    <a:pt x="1299009" y="800100"/>
                  </a:lnTo>
                  <a:lnTo>
                    <a:pt x="1343777" y="800100"/>
                  </a:lnTo>
                  <a:lnTo>
                    <a:pt x="1351126" y="787400"/>
                  </a:lnTo>
                  <a:lnTo>
                    <a:pt x="1353862" y="774700"/>
                  </a:lnTo>
                  <a:lnTo>
                    <a:pt x="1353862" y="711200"/>
                  </a:lnTo>
                  <a:lnTo>
                    <a:pt x="1355830" y="698500"/>
                  </a:lnTo>
                  <a:lnTo>
                    <a:pt x="1361734" y="698500"/>
                  </a:lnTo>
                  <a:lnTo>
                    <a:pt x="1406994" y="660400"/>
                  </a:lnTo>
                  <a:lnTo>
                    <a:pt x="1490812" y="660400"/>
                  </a:lnTo>
                  <a:lnTo>
                    <a:pt x="1489724" y="647700"/>
                  </a:lnTo>
                  <a:lnTo>
                    <a:pt x="1482577" y="609600"/>
                  </a:lnTo>
                  <a:lnTo>
                    <a:pt x="1475187" y="571500"/>
                  </a:lnTo>
                  <a:close/>
                </a:path>
                <a:path w="1496059" h="1485900">
                  <a:moveTo>
                    <a:pt x="1050817" y="584200"/>
                  </a:moveTo>
                  <a:lnTo>
                    <a:pt x="885520" y="584200"/>
                  </a:lnTo>
                  <a:lnTo>
                    <a:pt x="997686" y="736600"/>
                  </a:lnTo>
                  <a:lnTo>
                    <a:pt x="1009924" y="736600"/>
                  </a:lnTo>
                  <a:lnTo>
                    <a:pt x="1024744" y="749300"/>
                  </a:lnTo>
                  <a:lnTo>
                    <a:pt x="1040302" y="749300"/>
                  </a:lnTo>
                  <a:lnTo>
                    <a:pt x="1054753" y="736600"/>
                  </a:lnTo>
                  <a:lnTo>
                    <a:pt x="1119691" y="685800"/>
                  </a:lnTo>
                  <a:lnTo>
                    <a:pt x="1125195" y="673100"/>
                  </a:lnTo>
                  <a:lnTo>
                    <a:pt x="1126825" y="660400"/>
                  </a:lnTo>
                  <a:lnTo>
                    <a:pt x="1124396" y="660400"/>
                  </a:lnTo>
                  <a:lnTo>
                    <a:pt x="1117723" y="647700"/>
                  </a:lnTo>
                  <a:lnTo>
                    <a:pt x="1058689" y="622300"/>
                  </a:lnTo>
                  <a:lnTo>
                    <a:pt x="1053585" y="609600"/>
                  </a:lnTo>
                  <a:lnTo>
                    <a:pt x="1050325" y="609600"/>
                  </a:lnTo>
                  <a:lnTo>
                    <a:pt x="1049280" y="596900"/>
                  </a:lnTo>
                  <a:lnTo>
                    <a:pt x="1050817" y="584200"/>
                  </a:lnTo>
                  <a:close/>
                </a:path>
                <a:path w="1496059" h="1485900">
                  <a:moveTo>
                    <a:pt x="753676" y="533400"/>
                  </a:moveTo>
                  <a:lnTo>
                    <a:pt x="739901" y="533400"/>
                  </a:lnTo>
                  <a:lnTo>
                    <a:pt x="659220" y="546100"/>
                  </a:lnTo>
                  <a:lnTo>
                    <a:pt x="848132" y="546100"/>
                  </a:lnTo>
                  <a:lnTo>
                    <a:pt x="753676" y="533400"/>
                  </a:lnTo>
                  <a:close/>
                </a:path>
                <a:path w="1496059" h="1485900">
                  <a:moveTo>
                    <a:pt x="1427792" y="431800"/>
                  </a:moveTo>
                  <a:lnTo>
                    <a:pt x="762039" y="431800"/>
                  </a:lnTo>
                  <a:lnTo>
                    <a:pt x="766036" y="444500"/>
                  </a:lnTo>
                  <a:lnTo>
                    <a:pt x="767451" y="444500"/>
                  </a:lnTo>
                  <a:lnTo>
                    <a:pt x="767451" y="469900"/>
                  </a:lnTo>
                  <a:lnTo>
                    <a:pt x="768865" y="482600"/>
                  </a:lnTo>
                  <a:lnTo>
                    <a:pt x="857971" y="482600"/>
                  </a:lnTo>
                  <a:lnTo>
                    <a:pt x="867379" y="495300"/>
                  </a:lnTo>
                  <a:lnTo>
                    <a:pt x="874205" y="495300"/>
                  </a:lnTo>
                  <a:lnTo>
                    <a:pt x="877341" y="508000"/>
                  </a:lnTo>
                  <a:lnTo>
                    <a:pt x="875681" y="508000"/>
                  </a:lnTo>
                  <a:lnTo>
                    <a:pt x="869778" y="533400"/>
                  </a:lnTo>
                  <a:lnTo>
                    <a:pt x="866119" y="533400"/>
                  </a:lnTo>
                  <a:lnTo>
                    <a:pt x="861168" y="546100"/>
                  </a:lnTo>
                  <a:lnTo>
                    <a:pt x="1468566" y="546100"/>
                  </a:lnTo>
                  <a:lnTo>
                    <a:pt x="1460250" y="520700"/>
                  </a:lnTo>
                  <a:lnTo>
                    <a:pt x="1445244" y="469900"/>
                  </a:lnTo>
                  <a:lnTo>
                    <a:pt x="1427792" y="431800"/>
                  </a:lnTo>
                  <a:close/>
                </a:path>
                <a:path w="1496059" h="1485900">
                  <a:moveTo>
                    <a:pt x="631671" y="406400"/>
                  </a:moveTo>
                  <a:lnTo>
                    <a:pt x="564765" y="406400"/>
                  </a:lnTo>
                  <a:lnTo>
                    <a:pt x="572636" y="419100"/>
                  </a:lnTo>
                  <a:lnTo>
                    <a:pt x="574604" y="419100"/>
                  </a:lnTo>
                  <a:lnTo>
                    <a:pt x="586411" y="469900"/>
                  </a:lnTo>
                  <a:lnTo>
                    <a:pt x="588379" y="482600"/>
                  </a:lnTo>
                  <a:lnTo>
                    <a:pt x="596250" y="495300"/>
                  </a:lnTo>
                  <a:lnTo>
                    <a:pt x="610025" y="495300"/>
                  </a:lnTo>
                  <a:lnTo>
                    <a:pt x="618081" y="482600"/>
                  </a:lnTo>
                  <a:lnTo>
                    <a:pt x="628289" y="482600"/>
                  </a:lnTo>
                  <a:lnTo>
                    <a:pt x="629703" y="469900"/>
                  </a:lnTo>
                  <a:lnTo>
                    <a:pt x="629703" y="419100"/>
                  </a:lnTo>
                  <a:lnTo>
                    <a:pt x="631671" y="406400"/>
                  </a:lnTo>
                  <a:close/>
                </a:path>
                <a:path w="1496059" h="1485900">
                  <a:moveTo>
                    <a:pt x="649381" y="393700"/>
                  </a:moveTo>
                  <a:lnTo>
                    <a:pt x="388368" y="393700"/>
                  </a:lnTo>
                  <a:lnTo>
                    <a:pt x="381757" y="406400"/>
                  </a:lnTo>
                  <a:lnTo>
                    <a:pt x="358143" y="444500"/>
                  </a:lnTo>
                  <a:lnTo>
                    <a:pt x="354208" y="457200"/>
                  </a:lnTo>
                  <a:lnTo>
                    <a:pt x="354208" y="469900"/>
                  </a:lnTo>
                  <a:lnTo>
                    <a:pt x="355622" y="482600"/>
                  </a:lnTo>
                  <a:lnTo>
                    <a:pt x="454567" y="482600"/>
                  </a:lnTo>
                  <a:lnTo>
                    <a:pt x="519505" y="419100"/>
                  </a:lnTo>
                  <a:lnTo>
                    <a:pt x="525747" y="419100"/>
                  </a:lnTo>
                  <a:lnTo>
                    <a:pt x="532542" y="406400"/>
                  </a:lnTo>
                  <a:lnTo>
                    <a:pt x="635606" y="406400"/>
                  </a:lnTo>
                  <a:lnTo>
                    <a:pt x="649381" y="393700"/>
                  </a:lnTo>
                  <a:close/>
                </a:path>
                <a:path w="1496059" h="1485900">
                  <a:moveTo>
                    <a:pt x="1079428" y="76200"/>
                  </a:moveTo>
                  <a:lnTo>
                    <a:pt x="842155" y="76200"/>
                  </a:lnTo>
                  <a:lnTo>
                    <a:pt x="932165" y="101600"/>
                  </a:lnTo>
                  <a:lnTo>
                    <a:pt x="1017364" y="127000"/>
                  </a:lnTo>
                  <a:lnTo>
                    <a:pt x="954394" y="177800"/>
                  </a:lnTo>
                  <a:lnTo>
                    <a:pt x="948460" y="190500"/>
                  </a:lnTo>
                  <a:lnTo>
                    <a:pt x="728094" y="190500"/>
                  </a:lnTo>
                  <a:lnTo>
                    <a:pt x="686770" y="266700"/>
                  </a:lnTo>
                  <a:lnTo>
                    <a:pt x="677669" y="279400"/>
                  </a:lnTo>
                  <a:lnTo>
                    <a:pt x="665616" y="279400"/>
                  </a:lnTo>
                  <a:lnTo>
                    <a:pt x="651349" y="292100"/>
                  </a:lnTo>
                  <a:lnTo>
                    <a:pt x="560829" y="292100"/>
                  </a:lnTo>
                  <a:lnTo>
                    <a:pt x="511634" y="330200"/>
                  </a:lnTo>
                  <a:lnTo>
                    <a:pt x="458010" y="330200"/>
                  </a:lnTo>
                  <a:lnTo>
                    <a:pt x="454013" y="342900"/>
                  </a:lnTo>
                  <a:lnTo>
                    <a:pt x="452599" y="355600"/>
                  </a:lnTo>
                  <a:lnTo>
                    <a:pt x="452599" y="368300"/>
                  </a:lnTo>
                  <a:lnTo>
                    <a:pt x="451184" y="381000"/>
                  </a:lnTo>
                  <a:lnTo>
                    <a:pt x="447187" y="381000"/>
                  </a:lnTo>
                  <a:lnTo>
                    <a:pt x="440976" y="393700"/>
                  </a:lnTo>
                  <a:lnTo>
                    <a:pt x="649381" y="393700"/>
                  </a:lnTo>
                  <a:lnTo>
                    <a:pt x="665124" y="431800"/>
                  </a:lnTo>
                  <a:lnTo>
                    <a:pt x="667092" y="444500"/>
                  </a:lnTo>
                  <a:lnTo>
                    <a:pt x="710384" y="444500"/>
                  </a:lnTo>
                  <a:lnTo>
                    <a:pt x="726126" y="431800"/>
                  </a:lnTo>
                  <a:lnTo>
                    <a:pt x="1427792" y="431800"/>
                  </a:lnTo>
                  <a:lnTo>
                    <a:pt x="1407983" y="393700"/>
                  </a:lnTo>
                  <a:lnTo>
                    <a:pt x="1385903" y="355600"/>
                  </a:lnTo>
                  <a:lnTo>
                    <a:pt x="1361640" y="317500"/>
                  </a:lnTo>
                  <a:lnTo>
                    <a:pt x="1335281" y="279400"/>
                  </a:lnTo>
                  <a:lnTo>
                    <a:pt x="1306914" y="241300"/>
                  </a:lnTo>
                  <a:lnTo>
                    <a:pt x="1276625" y="215900"/>
                  </a:lnTo>
                  <a:lnTo>
                    <a:pt x="1244502" y="190500"/>
                  </a:lnTo>
                  <a:lnTo>
                    <a:pt x="1210633" y="152400"/>
                  </a:lnTo>
                  <a:lnTo>
                    <a:pt x="1175104" y="127000"/>
                  </a:lnTo>
                  <a:lnTo>
                    <a:pt x="1138004" y="101600"/>
                  </a:lnTo>
                  <a:lnTo>
                    <a:pt x="1099419" y="88900"/>
                  </a:lnTo>
                  <a:lnTo>
                    <a:pt x="1079428" y="76200"/>
                  </a:lnTo>
                  <a:close/>
                </a:path>
                <a:path w="1496059" h="1485900">
                  <a:moveTo>
                    <a:pt x="773047" y="139700"/>
                  </a:moveTo>
                  <a:lnTo>
                    <a:pt x="681297" y="139700"/>
                  </a:lnTo>
                  <a:lnTo>
                    <a:pt x="631671" y="152400"/>
                  </a:lnTo>
                  <a:lnTo>
                    <a:pt x="584996" y="177800"/>
                  </a:lnTo>
                  <a:lnTo>
                    <a:pt x="549022" y="190500"/>
                  </a:lnTo>
                  <a:lnTo>
                    <a:pt x="525777" y="215900"/>
                  </a:lnTo>
                  <a:lnTo>
                    <a:pt x="531312" y="228600"/>
                  </a:lnTo>
                  <a:lnTo>
                    <a:pt x="550129" y="241300"/>
                  </a:lnTo>
                  <a:lnTo>
                    <a:pt x="566733" y="254000"/>
                  </a:lnTo>
                  <a:lnTo>
                    <a:pt x="635699" y="254000"/>
                  </a:lnTo>
                  <a:lnTo>
                    <a:pt x="644708" y="241300"/>
                  </a:lnTo>
                  <a:lnTo>
                    <a:pt x="652610" y="241300"/>
                  </a:lnTo>
                  <a:lnTo>
                    <a:pt x="659220" y="228600"/>
                  </a:lnTo>
                  <a:lnTo>
                    <a:pt x="680866" y="203200"/>
                  </a:lnTo>
                  <a:lnTo>
                    <a:pt x="684802" y="190500"/>
                  </a:lnTo>
                  <a:lnTo>
                    <a:pt x="877649" y="190500"/>
                  </a:lnTo>
                  <a:lnTo>
                    <a:pt x="861722" y="177800"/>
                  </a:lnTo>
                  <a:lnTo>
                    <a:pt x="822550" y="165100"/>
                  </a:lnTo>
                  <a:lnTo>
                    <a:pt x="773047" y="139700"/>
                  </a:lnTo>
                  <a:close/>
                </a:path>
                <a:path w="1496059" h="1485900">
                  <a:moveTo>
                    <a:pt x="841622" y="0"/>
                  </a:moveTo>
                  <a:lnTo>
                    <a:pt x="653922" y="0"/>
                  </a:lnTo>
                  <a:lnTo>
                    <a:pt x="608263" y="12700"/>
                  </a:lnTo>
                  <a:lnTo>
                    <a:pt x="887281" y="12700"/>
                  </a:lnTo>
                  <a:lnTo>
                    <a:pt x="841622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76420" y="3210443"/>
              <a:ext cx="90519" cy="11026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0364" y="771855"/>
            <a:ext cx="3618229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STUDENT</a:t>
            </a:r>
            <a:r>
              <a:rPr dirty="0" spc="-30"/>
              <a:t> </a:t>
            </a:r>
            <a:r>
              <a:rPr dirty="0" spc="-10"/>
              <a:t>FINANCE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852041" y="2429103"/>
            <a:ext cx="5982970" cy="17818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566420">
              <a:lnSpc>
                <a:spcPct val="120000"/>
              </a:lnSpc>
              <a:spcBef>
                <a:spcPts val="100"/>
              </a:spcBef>
              <a:buClr>
                <a:srgbClr val="B71E42"/>
              </a:buClr>
              <a:buFont typeface="Arial"/>
              <a:buChar char="•"/>
              <a:tabLst>
                <a:tab pos="808355" algn="l"/>
              </a:tabLst>
            </a:pPr>
            <a:r>
              <a:rPr dirty="0" sz="3200" b="1">
                <a:latin typeface="Gill Sans MT"/>
                <a:cs typeface="Gill Sans MT"/>
              </a:rPr>
              <a:t>The</a:t>
            </a:r>
            <a:r>
              <a:rPr dirty="0" sz="3200" spc="-45" b="1">
                <a:latin typeface="Gill Sans MT"/>
                <a:cs typeface="Gill Sans MT"/>
              </a:rPr>
              <a:t> </a:t>
            </a:r>
            <a:r>
              <a:rPr dirty="0" sz="3200" b="1">
                <a:latin typeface="Gill Sans MT"/>
                <a:cs typeface="Gill Sans MT"/>
              </a:rPr>
              <a:t>information</a:t>
            </a:r>
            <a:r>
              <a:rPr dirty="0" sz="3200" spc="-65" b="1">
                <a:latin typeface="Gill Sans MT"/>
                <a:cs typeface="Gill Sans MT"/>
              </a:rPr>
              <a:t> </a:t>
            </a:r>
            <a:r>
              <a:rPr dirty="0" sz="3200" b="1">
                <a:latin typeface="Gill Sans MT"/>
                <a:cs typeface="Gill Sans MT"/>
              </a:rPr>
              <a:t>in</a:t>
            </a:r>
            <a:r>
              <a:rPr dirty="0" sz="3200" spc="-35" b="1">
                <a:latin typeface="Gill Sans MT"/>
                <a:cs typeface="Gill Sans MT"/>
              </a:rPr>
              <a:t> </a:t>
            </a:r>
            <a:r>
              <a:rPr dirty="0" sz="3200" spc="-20" b="1">
                <a:latin typeface="Gill Sans MT"/>
                <a:cs typeface="Gill Sans MT"/>
              </a:rPr>
              <a:t>this </a:t>
            </a:r>
            <a:r>
              <a:rPr dirty="0" sz="3200" b="1">
                <a:latin typeface="Gill Sans MT"/>
                <a:cs typeface="Gill Sans MT"/>
              </a:rPr>
              <a:t>presentation</a:t>
            </a:r>
            <a:r>
              <a:rPr dirty="0" sz="3200" spc="-70" b="1">
                <a:latin typeface="Gill Sans MT"/>
                <a:cs typeface="Gill Sans MT"/>
              </a:rPr>
              <a:t> </a:t>
            </a:r>
            <a:r>
              <a:rPr dirty="0" sz="3200" b="1">
                <a:latin typeface="Gill Sans MT"/>
                <a:cs typeface="Gill Sans MT"/>
              </a:rPr>
              <a:t>assumes</a:t>
            </a:r>
            <a:r>
              <a:rPr dirty="0" sz="3200" spc="-65" b="1">
                <a:latin typeface="Gill Sans MT"/>
                <a:cs typeface="Gill Sans MT"/>
              </a:rPr>
              <a:t> </a:t>
            </a:r>
            <a:r>
              <a:rPr dirty="0" sz="3200" b="1">
                <a:latin typeface="Gill Sans MT"/>
                <a:cs typeface="Gill Sans MT"/>
              </a:rPr>
              <a:t>that</a:t>
            </a:r>
            <a:r>
              <a:rPr dirty="0" sz="3200" spc="-20" b="1">
                <a:latin typeface="Gill Sans MT"/>
                <a:cs typeface="Gill Sans MT"/>
              </a:rPr>
              <a:t> </a:t>
            </a:r>
            <a:r>
              <a:rPr dirty="0" sz="3200" spc="-25" b="1">
                <a:latin typeface="Gill Sans MT"/>
                <a:cs typeface="Gill Sans MT"/>
              </a:rPr>
              <a:t>the </a:t>
            </a:r>
            <a:r>
              <a:rPr dirty="0" sz="3200" b="1">
                <a:latin typeface="Gill Sans MT"/>
                <a:cs typeface="Gill Sans MT"/>
              </a:rPr>
              <a:t>residency</a:t>
            </a:r>
            <a:r>
              <a:rPr dirty="0" sz="3200" spc="-60" b="1">
                <a:latin typeface="Gill Sans MT"/>
                <a:cs typeface="Gill Sans MT"/>
              </a:rPr>
              <a:t> </a:t>
            </a:r>
            <a:r>
              <a:rPr dirty="0" sz="3200" b="1">
                <a:latin typeface="Gill Sans MT"/>
                <a:cs typeface="Gill Sans MT"/>
              </a:rPr>
              <a:t>criteria</a:t>
            </a:r>
            <a:r>
              <a:rPr dirty="0" sz="3200" spc="-55" b="1">
                <a:latin typeface="Gill Sans MT"/>
                <a:cs typeface="Gill Sans MT"/>
              </a:rPr>
              <a:t> </a:t>
            </a:r>
            <a:r>
              <a:rPr dirty="0" sz="3200" b="1">
                <a:latin typeface="Gill Sans MT"/>
                <a:cs typeface="Gill Sans MT"/>
              </a:rPr>
              <a:t>has</a:t>
            </a:r>
            <a:r>
              <a:rPr dirty="0" sz="3200" spc="-35" b="1">
                <a:latin typeface="Gill Sans MT"/>
                <a:cs typeface="Gill Sans MT"/>
              </a:rPr>
              <a:t> </a:t>
            </a:r>
            <a:r>
              <a:rPr dirty="0" sz="3200" b="1">
                <a:latin typeface="Gill Sans MT"/>
                <a:cs typeface="Gill Sans MT"/>
              </a:rPr>
              <a:t>been</a:t>
            </a:r>
            <a:r>
              <a:rPr dirty="0" sz="3200" spc="-50" b="1">
                <a:latin typeface="Gill Sans MT"/>
                <a:cs typeface="Gill Sans MT"/>
              </a:rPr>
              <a:t> </a:t>
            </a:r>
            <a:r>
              <a:rPr dirty="0" sz="3200" spc="-25" b="1">
                <a:latin typeface="Gill Sans MT"/>
                <a:cs typeface="Gill Sans MT"/>
              </a:rPr>
              <a:t>met</a:t>
            </a:r>
            <a:endParaRPr sz="320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96792" y="771855"/>
            <a:ext cx="2867025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FINANCE</a:t>
            </a:r>
            <a:r>
              <a:rPr dirty="0" spc="-380"/>
              <a:t> </a:t>
            </a:r>
            <a:r>
              <a:rPr dirty="0" spc="-10"/>
              <a:t>TYPES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670430" y="2085543"/>
            <a:ext cx="6115685" cy="19596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3810">
              <a:lnSpc>
                <a:spcPct val="100000"/>
              </a:lnSpc>
              <a:spcBef>
                <a:spcPts val="100"/>
              </a:spcBef>
            </a:pPr>
            <a:r>
              <a:rPr dirty="0" sz="3600" spc="-490">
                <a:latin typeface="Gill Sans MT"/>
                <a:cs typeface="Gill Sans MT"/>
              </a:rPr>
              <a:t>T</a:t>
            </a:r>
            <a:r>
              <a:rPr dirty="0" sz="3600" spc="20">
                <a:latin typeface="Gill Sans MT"/>
                <a:cs typeface="Gill Sans MT"/>
              </a:rPr>
              <a:t>uition</a:t>
            </a:r>
            <a:r>
              <a:rPr dirty="0" sz="3600" spc="-140">
                <a:latin typeface="Gill Sans MT"/>
                <a:cs typeface="Gill Sans MT"/>
              </a:rPr>
              <a:t> </a:t>
            </a:r>
            <a:r>
              <a:rPr dirty="0" sz="3600" spc="-20">
                <a:latin typeface="Gill Sans MT"/>
                <a:cs typeface="Gill Sans MT"/>
              </a:rPr>
              <a:t>Fees</a:t>
            </a:r>
            <a:endParaRPr sz="3600">
              <a:latin typeface="Gill Sans MT"/>
              <a:cs typeface="Gill Sans MT"/>
            </a:endParaRPr>
          </a:p>
          <a:p>
            <a:pPr marL="314325" marR="75565" indent="-314325">
              <a:lnSpc>
                <a:spcPct val="120000"/>
              </a:lnSpc>
              <a:spcBef>
                <a:spcPts val="1255"/>
              </a:spcBef>
              <a:buClr>
                <a:srgbClr val="B71E42"/>
              </a:buClr>
              <a:buFont typeface="Arial"/>
              <a:buChar char="•"/>
              <a:tabLst>
                <a:tab pos="314325" algn="l"/>
                <a:tab pos="314960" algn="l"/>
              </a:tabLst>
            </a:pPr>
            <a:r>
              <a:rPr dirty="0" sz="2000">
                <a:latin typeface="Gill Sans MT"/>
                <a:cs typeface="Gill Sans MT"/>
              </a:rPr>
              <a:t>These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are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fees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that</a:t>
            </a:r>
            <a:r>
              <a:rPr dirty="0" sz="2000" spc="-5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are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charged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by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university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 spc="-25">
                <a:latin typeface="Gill Sans MT"/>
                <a:cs typeface="Gill Sans MT"/>
              </a:rPr>
              <a:t>or </a:t>
            </a:r>
            <a:r>
              <a:rPr dirty="0" sz="2000">
                <a:latin typeface="Gill Sans MT"/>
                <a:cs typeface="Gill Sans MT"/>
              </a:rPr>
              <a:t>college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student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attends.</a:t>
            </a:r>
            <a:endParaRPr sz="2000">
              <a:latin typeface="Gill Sans MT"/>
              <a:cs typeface="Gill Sans MT"/>
            </a:endParaRPr>
          </a:p>
          <a:p>
            <a:pPr marL="241300" indent="-229235">
              <a:lnSpc>
                <a:spcPct val="100000"/>
              </a:lnSpc>
              <a:spcBef>
                <a:spcPts val="1490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dirty="0" sz="2000">
                <a:latin typeface="Gill Sans MT"/>
                <a:cs typeface="Gill Sans MT"/>
              </a:rPr>
              <a:t>Most</a:t>
            </a:r>
            <a:r>
              <a:rPr dirty="0" sz="2000" spc="-5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students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won’t</a:t>
            </a:r>
            <a:r>
              <a:rPr dirty="0" sz="2000" spc="-55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have</a:t>
            </a:r>
            <a:r>
              <a:rPr dirty="0" sz="2000" spc="-6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to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pay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any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tuition</a:t>
            </a:r>
            <a:r>
              <a:rPr dirty="0" sz="2000" spc="-8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fees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up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front</a:t>
            </a:r>
            <a:endParaRPr sz="2000">
              <a:latin typeface="Gill Sans MT"/>
              <a:cs typeface="Gill Sans MT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3874057" y="4533773"/>
            <a:ext cx="1700530" cy="1544320"/>
            <a:chOff x="3874057" y="4533773"/>
            <a:chExt cx="1700530" cy="1544320"/>
          </a:xfrm>
        </p:grpSpPr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02873" y="5608532"/>
              <a:ext cx="181952" cy="182061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4412097" y="5815657"/>
              <a:ext cx="361315" cy="182245"/>
            </a:xfrm>
            <a:custGeom>
              <a:avLst/>
              <a:gdLst/>
              <a:ahLst/>
              <a:cxnLst/>
              <a:rect l="l" t="t" r="r" b="b"/>
              <a:pathLst>
                <a:path w="361314" h="182245">
                  <a:moveTo>
                    <a:pt x="180349" y="0"/>
                  </a:moveTo>
                  <a:lnTo>
                    <a:pt x="124276" y="6546"/>
                  </a:lnTo>
                  <a:lnTo>
                    <a:pt x="82695" y="19219"/>
                  </a:lnTo>
                  <a:lnTo>
                    <a:pt x="38592" y="40935"/>
                  </a:lnTo>
                  <a:lnTo>
                    <a:pt x="4959" y="70660"/>
                  </a:lnTo>
                  <a:lnTo>
                    <a:pt x="0" y="90830"/>
                  </a:lnTo>
                  <a:lnTo>
                    <a:pt x="0" y="181861"/>
                  </a:lnTo>
                  <a:lnTo>
                    <a:pt x="360699" y="181861"/>
                  </a:lnTo>
                  <a:lnTo>
                    <a:pt x="360699" y="90830"/>
                  </a:lnTo>
                  <a:lnTo>
                    <a:pt x="342664" y="54538"/>
                  </a:lnTo>
                  <a:lnTo>
                    <a:pt x="300845" y="28478"/>
                  </a:lnTo>
                  <a:lnTo>
                    <a:pt x="254693" y="11228"/>
                  </a:lnTo>
                  <a:lnTo>
                    <a:pt x="199210" y="727"/>
                  </a:lnTo>
                  <a:lnTo>
                    <a:pt x="180349" y="0"/>
                  </a:lnTo>
                  <a:close/>
                </a:path>
              </a:pathLst>
            </a:custGeom>
            <a:solidFill>
              <a:srgbClr val="B71E42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00844" y="5608532"/>
              <a:ext cx="181952" cy="182061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4812874" y="5815657"/>
              <a:ext cx="361315" cy="182245"/>
            </a:xfrm>
            <a:custGeom>
              <a:avLst/>
              <a:gdLst/>
              <a:ahLst/>
              <a:cxnLst/>
              <a:rect l="l" t="t" r="r" b="b"/>
              <a:pathLst>
                <a:path w="361314" h="182245">
                  <a:moveTo>
                    <a:pt x="180349" y="0"/>
                  </a:moveTo>
                  <a:lnTo>
                    <a:pt x="124276" y="6546"/>
                  </a:lnTo>
                  <a:lnTo>
                    <a:pt x="82695" y="19219"/>
                  </a:lnTo>
                  <a:lnTo>
                    <a:pt x="38592" y="40935"/>
                  </a:lnTo>
                  <a:lnTo>
                    <a:pt x="4959" y="70660"/>
                  </a:lnTo>
                  <a:lnTo>
                    <a:pt x="0" y="90830"/>
                  </a:lnTo>
                  <a:lnTo>
                    <a:pt x="0" y="181861"/>
                  </a:lnTo>
                  <a:lnTo>
                    <a:pt x="360699" y="181861"/>
                  </a:lnTo>
                  <a:lnTo>
                    <a:pt x="360699" y="90830"/>
                  </a:lnTo>
                  <a:lnTo>
                    <a:pt x="342664" y="54538"/>
                  </a:lnTo>
                  <a:lnTo>
                    <a:pt x="300845" y="28478"/>
                  </a:lnTo>
                  <a:lnTo>
                    <a:pt x="254693" y="11228"/>
                  </a:lnTo>
                  <a:lnTo>
                    <a:pt x="199210" y="727"/>
                  </a:lnTo>
                  <a:lnTo>
                    <a:pt x="180349" y="0"/>
                  </a:lnTo>
                  <a:close/>
                </a:path>
              </a:pathLst>
            </a:custGeom>
            <a:solidFill>
              <a:srgbClr val="B71E42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01621" y="5608532"/>
              <a:ext cx="181885" cy="182061"/>
            </a:xfrm>
            <a:prstGeom prst="rect">
              <a:avLst/>
            </a:prstGeom>
          </p:spPr>
        </p:pic>
        <p:sp>
          <p:nvSpPr>
            <p:cNvPr id="10" name="object 10" descr=""/>
            <p:cNvSpPr/>
            <p:nvPr/>
          </p:nvSpPr>
          <p:spPr>
            <a:xfrm>
              <a:off x="5213651" y="5815657"/>
              <a:ext cx="361315" cy="182245"/>
            </a:xfrm>
            <a:custGeom>
              <a:avLst/>
              <a:gdLst/>
              <a:ahLst/>
              <a:cxnLst/>
              <a:rect l="l" t="t" r="r" b="b"/>
              <a:pathLst>
                <a:path w="361314" h="182245">
                  <a:moveTo>
                    <a:pt x="180349" y="0"/>
                  </a:moveTo>
                  <a:lnTo>
                    <a:pt x="124276" y="6546"/>
                  </a:lnTo>
                  <a:lnTo>
                    <a:pt x="82695" y="19219"/>
                  </a:lnTo>
                  <a:lnTo>
                    <a:pt x="38592" y="40935"/>
                  </a:lnTo>
                  <a:lnTo>
                    <a:pt x="4959" y="70660"/>
                  </a:lnTo>
                  <a:lnTo>
                    <a:pt x="0" y="90830"/>
                  </a:lnTo>
                  <a:lnTo>
                    <a:pt x="0" y="181861"/>
                  </a:lnTo>
                  <a:lnTo>
                    <a:pt x="360699" y="181861"/>
                  </a:lnTo>
                  <a:lnTo>
                    <a:pt x="360699" y="90830"/>
                  </a:lnTo>
                  <a:lnTo>
                    <a:pt x="342664" y="54538"/>
                  </a:lnTo>
                  <a:lnTo>
                    <a:pt x="300791" y="28478"/>
                  </a:lnTo>
                  <a:lnTo>
                    <a:pt x="254660" y="11228"/>
                  </a:lnTo>
                  <a:lnTo>
                    <a:pt x="199209" y="727"/>
                  </a:lnTo>
                  <a:lnTo>
                    <a:pt x="180349" y="0"/>
                  </a:lnTo>
                  <a:close/>
                </a:path>
              </a:pathLst>
            </a:custGeom>
            <a:solidFill>
              <a:srgbClr val="B71E42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82257" y="4738726"/>
              <a:ext cx="238061" cy="238204"/>
            </a:xfrm>
            <a:prstGeom prst="rect">
              <a:avLst/>
            </a:prstGeom>
          </p:spPr>
        </p:pic>
        <p:sp>
          <p:nvSpPr>
            <p:cNvPr id="12" name="object 12" descr=""/>
            <p:cNvSpPr/>
            <p:nvPr/>
          </p:nvSpPr>
          <p:spPr>
            <a:xfrm>
              <a:off x="3874046" y="4533785"/>
              <a:ext cx="1520190" cy="1544320"/>
            </a:xfrm>
            <a:custGeom>
              <a:avLst/>
              <a:gdLst/>
              <a:ahLst/>
              <a:cxnLst/>
              <a:rect l="l" t="t" r="r" b="b"/>
              <a:pathLst>
                <a:path w="1520189" h="1544320">
                  <a:moveTo>
                    <a:pt x="1037907" y="299529"/>
                  </a:moveTo>
                  <a:lnTo>
                    <a:pt x="1035761" y="288150"/>
                  </a:lnTo>
                  <a:lnTo>
                    <a:pt x="1029195" y="278130"/>
                  </a:lnTo>
                  <a:lnTo>
                    <a:pt x="1019251" y="271589"/>
                  </a:lnTo>
                  <a:lnTo>
                    <a:pt x="1007960" y="269405"/>
                  </a:lnTo>
                  <a:lnTo>
                    <a:pt x="996670" y="271589"/>
                  </a:lnTo>
                  <a:lnTo>
                    <a:pt x="986713" y="278130"/>
                  </a:lnTo>
                  <a:lnTo>
                    <a:pt x="727811" y="537184"/>
                  </a:lnTo>
                  <a:lnTo>
                    <a:pt x="712139" y="534924"/>
                  </a:lnTo>
                  <a:lnTo>
                    <a:pt x="696671" y="536778"/>
                  </a:lnTo>
                  <a:lnTo>
                    <a:pt x="682193" y="542544"/>
                  </a:lnTo>
                  <a:lnTo>
                    <a:pt x="669493" y="552030"/>
                  </a:lnTo>
                  <a:lnTo>
                    <a:pt x="590550" y="678548"/>
                  </a:lnTo>
                  <a:lnTo>
                    <a:pt x="565289" y="573862"/>
                  </a:lnTo>
                  <a:lnTo>
                    <a:pt x="521563" y="529069"/>
                  </a:lnTo>
                  <a:lnTo>
                    <a:pt x="458812" y="496265"/>
                  </a:lnTo>
                  <a:lnTo>
                    <a:pt x="351917" y="474116"/>
                  </a:lnTo>
                  <a:lnTo>
                    <a:pt x="302348" y="474040"/>
                  </a:lnTo>
                  <a:lnTo>
                    <a:pt x="253174" y="481469"/>
                  </a:lnTo>
                  <a:lnTo>
                    <a:pt x="195211" y="498614"/>
                  </a:lnTo>
                  <a:lnTo>
                    <a:pt x="132499" y="531456"/>
                  </a:lnTo>
                  <a:lnTo>
                    <a:pt x="89141" y="576834"/>
                  </a:lnTo>
                  <a:lnTo>
                    <a:pt x="0" y="954849"/>
                  </a:lnTo>
                  <a:lnTo>
                    <a:pt x="4724" y="978255"/>
                  </a:lnTo>
                  <a:lnTo>
                    <a:pt x="17614" y="997381"/>
                  </a:lnTo>
                  <a:lnTo>
                    <a:pt x="36715" y="1010272"/>
                  </a:lnTo>
                  <a:lnTo>
                    <a:pt x="60121" y="1014996"/>
                  </a:lnTo>
                  <a:lnTo>
                    <a:pt x="79209" y="1011377"/>
                  </a:lnTo>
                  <a:lnTo>
                    <a:pt x="95758" y="1002131"/>
                  </a:lnTo>
                  <a:lnTo>
                    <a:pt x="108623" y="988199"/>
                  </a:lnTo>
                  <a:lnTo>
                    <a:pt x="116624" y="970483"/>
                  </a:lnTo>
                  <a:lnTo>
                    <a:pt x="179146" y="711631"/>
                  </a:lnTo>
                  <a:lnTo>
                    <a:pt x="179146" y="1543939"/>
                  </a:lnTo>
                  <a:lnTo>
                    <a:pt x="297573" y="1543939"/>
                  </a:lnTo>
                  <a:lnTo>
                    <a:pt x="297573" y="1008380"/>
                  </a:lnTo>
                  <a:lnTo>
                    <a:pt x="357695" y="1008380"/>
                  </a:lnTo>
                  <a:lnTo>
                    <a:pt x="357695" y="1543939"/>
                  </a:lnTo>
                  <a:lnTo>
                    <a:pt x="475919" y="1543939"/>
                  </a:lnTo>
                  <a:lnTo>
                    <a:pt x="475919" y="707821"/>
                  </a:lnTo>
                  <a:lnTo>
                    <a:pt x="499503" y="808558"/>
                  </a:lnTo>
                  <a:lnTo>
                    <a:pt x="547624" y="837615"/>
                  </a:lnTo>
                  <a:lnTo>
                    <a:pt x="603961" y="845312"/>
                  </a:lnTo>
                  <a:lnTo>
                    <a:pt x="617156" y="841425"/>
                  </a:lnTo>
                  <a:lnTo>
                    <a:pt x="628777" y="834047"/>
                  </a:lnTo>
                  <a:lnTo>
                    <a:pt x="638035" y="823518"/>
                  </a:lnTo>
                  <a:lnTo>
                    <a:pt x="765213" y="613346"/>
                  </a:lnTo>
                  <a:lnTo>
                    <a:pt x="769378" y="592315"/>
                  </a:lnTo>
                  <a:lnTo>
                    <a:pt x="768489" y="581507"/>
                  </a:lnTo>
                  <a:lnTo>
                    <a:pt x="1028992" y="320840"/>
                  </a:lnTo>
                  <a:lnTo>
                    <a:pt x="1035646" y="310870"/>
                  </a:lnTo>
                  <a:lnTo>
                    <a:pt x="1037907" y="299529"/>
                  </a:lnTo>
                  <a:close/>
                </a:path>
                <a:path w="1520189" h="1544320">
                  <a:moveTo>
                    <a:pt x="1519948" y="80225"/>
                  </a:moveTo>
                  <a:lnTo>
                    <a:pt x="1513649" y="48996"/>
                  </a:lnTo>
                  <a:lnTo>
                    <a:pt x="1496466" y="23495"/>
                  </a:lnTo>
                  <a:lnTo>
                    <a:pt x="1470990" y="6299"/>
                  </a:lnTo>
                  <a:lnTo>
                    <a:pt x="1439799" y="0"/>
                  </a:lnTo>
                  <a:lnTo>
                    <a:pt x="457885" y="0"/>
                  </a:lnTo>
                  <a:lnTo>
                    <a:pt x="426694" y="6299"/>
                  </a:lnTo>
                  <a:lnTo>
                    <a:pt x="401205" y="23495"/>
                  </a:lnTo>
                  <a:lnTo>
                    <a:pt x="384035" y="48996"/>
                  </a:lnTo>
                  <a:lnTo>
                    <a:pt x="377736" y="80225"/>
                  </a:lnTo>
                  <a:lnTo>
                    <a:pt x="377736" y="152412"/>
                  </a:lnTo>
                  <a:lnTo>
                    <a:pt x="400126" y="160197"/>
                  </a:lnTo>
                  <a:lnTo>
                    <a:pt x="421132" y="170929"/>
                  </a:lnTo>
                  <a:lnTo>
                    <a:pt x="440486" y="184429"/>
                  </a:lnTo>
                  <a:lnTo>
                    <a:pt x="457885" y="200533"/>
                  </a:lnTo>
                  <a:lnTo>
                    <a:pt x="457885" y="80225"/>
                  </a:lnTo>
                  <a:lnTo>
                    <a:pt x="1439799" y="80225"/>
                  </a:lnTo>
                  <a:lnTo>
                    <a:pt x="1439799" y="741908"/>
                  </a:lnTo>
                  <a:lnTo>
                    <a:pt x="755865" y="741908"/>
                  </a:lnTo>
                  <a:lnTo>
                    <a:pt x="706970" y="822109"/>
                  </a:lnTo>
                  <a:lnTo>
                    <a:pt x="1439799" y="822109"/>
                  </a:lnTo>
                  <a:lnTo>
                    <a:pt x="1470990" y="815809"/>
                  </a:lnTo>
                  <a:lnTo>
                    <a:pt x="1496466" y="798626"/>
                  </a:lnTo>
                  <a:lnTo>
                    <a:pt x="1513649" y="773125"/>
                  </a:lnTo>
                  <a:lnTo>
                    <a:pt x="1519948" y="741908"/>
                  </a:lnTo>
                  <a:lnTo>
                    <a:pt x="1519948" y="80225"/>
                  </a:lnTo>
                  <a:close/>
                </a:path>
              </a:pathLst>
            </a:custGeom>
            <a:solidFill>
              <a:srgbClr val="B71E42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50716" y="771855"/>
            <a:ext cx="2560320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TUITION </a:t>
            </a:r>
            <a:r>
              <a:rPr dirty="0" spc="-20"/>
              <a:t>FEES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166266" y="2008479"/>
            <a:ext cx="6899909" cy="36995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0665" marR="335280" indent="-228600">
              <a:lnSpc>
                <a:spcPct val="120100"/>
              </a:lnSpc>
              <a:spcBef>
                <a:spcPts val="9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latin typeface="Gill Sans MT"/>
                <a:cs typeface="Gill Sans MT"/>
              </a:rPr>
              <a:t>The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amount</a:t>
            </a:r>
            <a:r>
              <a:rPr dirty="0" sz="2000" spc="-5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can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be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borrowed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 b="1">
                <a:latin typeface="Gill Sans MT"/>
                <a:cs typeface="Gill Sans MT"/>
              </a:rPr>
              <a:t>doesn’t</a:t>
            </a:r>
            <a:r>
              <a:rPr dirty="0" sz="2000" spc="-35" b="1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depend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on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household income</a:t>
            </a:r>
            <a:endParaRPr sz="2000">
              <a:latin typeface="Gill Sans MT"/>
              <a:cs typeface="Gill Sans MT"/>
            </a:endParaRPr>
          </a:p>
          <a:p>
            <a:pPr marL="240665" marR="100965" indent="-2286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latin typeface="Gill Sans MT"/>
                <a:cs typeface="Gill Sans MT"/>
              </a:rPr>
              <a:t>Courses</a:t>
            </a:r>
            <a:r>
              <a:rPr dirty="0" sz="2000" spc="-7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must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be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offered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by</a:t>
            </a:r>
            <a:r>
              <a:rPr dirty="0" sz="2000" spc="-210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Approved</a:t>
            </a:r>
            <a:r>
              <a:rPr dirty="0" sz="2000" spc="-6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Providers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with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an</a:t>
            </a:r>
            <a:r>
              <a:rPr dirty="0" sz="2000" spc="-220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Access </a:t>
            </a:r>
            <a:r>
              <a:rPr dirty="0" sz="2000">
                <a:latin typeface="Gill Sans MT"/>
                <a:cs typeface="Gill Sans MT"/>
              </a:rPr>
              <a:t>and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Participation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Plan</a:t>
            </a:r>
            <a:r>
              <a:rPr dirty="0" sz="2000" spc="-1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(APP)</a:t>
            </a:r>
            <a:r>
              <a:rPr dirty="0" sz="2000" spc="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and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</a:t>
            </a:r>
            <a:r>
              <a:rPr dirty="0" sz="2000" spc="-26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TEF</a:t>
            </a:r>
            <a:r>
              <a:rPr dirty="0" sz="2000" spc="-2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Award.The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full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list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 spc="-25">
                <a:latin typeface="Gill Sans MT"/>
                <a:cs typeface="Gill Sans MT"/>
              </a:rPr>
              <a:t>is </a:t>
            </a:r>
            <a:r>
              <a:rPr dirty="0" sz="2000">
                <a:latin typeface="Gill Sans MT"/>
                <a:cs typeface="Gill Sans MT"/>
              </a:rPr>
              <a:t>available</a:t>
            </a:r>
            <a:r>
              <a:rPr dirty="0" sz="2000" spc="-7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on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Student</a:t>
            </a:r>
            <a:r>
              <a:rPr dirty="0" sz="2000" spc="-6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Finance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website</a:t>
            </a:r>
            <a:endParaRPr sz="2000">
              <a:latin typeface="Gill Sans MT"/>
              <a:cs typeface="Gill Sans MT"/>
            </a:endParaRPr>
          </a:p>
          <a:p>
            <a:pPr marL="240665" marR="5080" indent="-228600">
              <a:lnSpc>
                <a:spcPct val="120000"/>
              </a:lnSpc>
              <a:spcBef>
                <a:spcPts val="101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latin typeface="Gill Sans MT"/>
                <a:cs typeface="Gill Sans MT"/>
              </a:rPr>
              <a:t>The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maximum</a:t>
            </a:r>
            <a:r>
              <a:rPr dirty="0" sz="2000" spc="-5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amount</a:t>
            </a:r>
            <a:r>
              <a:rPr dirty="0" sz="2000" spc="-6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that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can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be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borrowed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for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standard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 spc="-10" b="1">
                <a:latin typeface="Gill Sans MT"/>
                <a:cs typeface="Gill Sans MT"/>
              </a:rPr>
              <a:t>full- </a:t>
            </a:r>
            <a:r>
              <a:rPr dirty="0" sz="2000" b="1">
                <a:latin typeface="Gill Sans MT"/>
                <a:cs typeface="Gill Sans MT"/>
              </a:rPr>
              <a:t>time</a:t>
            </a:r>
            <a:r>
              <a:rPr dirty="0" sz="2000" spc="-35" b="1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course</a:t>
            </a:r>
            <a:r>
              <a:rPr dirty="0" sz="2000" spc="-1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is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 spc="-10" b="1">
                <a:latin typeface="Gill Sans MT"/>
                <a:cs typeface="Gill Sans MT"/>
              </a:rPr>
              <a:t>£9,250</a:t>
            </a:r>
            <a:endParaRPr sz="2000">
              <a:latin typeface="Gill Sans MT"/>
              <a:cs typeface="Gill Sans MT"/>
            </a:endParaRPr>
          </a:p>
          <a:p>
            <a:pPr marL="240665" marR="421005" indent="-228600">
              <a:lnSpc>
                <a:spcPct val="120000"/>
              </a:lnSpc>
              <a:spcBef>
                <a:spcPts val="994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latin typeface="Gill Sans MT"/>
                <a:cs typeface="Gill Sans MT"/>
              </a:rPr>
              <a:t>SFE</a:t>
            </a:r>
            <a:r>
              <a:rPr dirty="0" sz="2000" spc="-6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will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pay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</a:t>
            </a:r>
            <a:r>
              <a:rPr dirty="0" sz="2000" spc="-280">
                <a:latin typeface="Gill Sans MT"/>
                <a:cs typeface="Gill Sans MT"/>
              </a:rPr>
              <a:t> </a:t>
            </a:r>
            <a:r>
              <a:rPr dirty="0" sz="2000" spc="-30">
                <a:latin typeface="Gill Sans MT"/>
                <a:cs typeface="Gill Sans MT"/>
              </a:rPr>
              <a:t>Tuition</a:t>
            </a:r>
            <a:r>
              <a:rPr dirty="0" sz="2000" spc="-7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Fee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Loan</a:t>
            </a:r>
            <a:r>
              <a:rPr dirty="0" sz="2000" spc="-6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directly</a:t>
            </a:r>
            <a:r>
              <a:rPr dirty="0" sz="2000" spc="-5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to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</a:t>
            </a:r>
            <a:r>
              <a:rPr dirty="0" sz="2000" spc="-5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university</a:t>
            </a:r>
            <a:r>
              <a:rPr dirty="0" sz="2000" spc="-65">
                <a:latin typeface="Gill Sans MT"/>
                <a:cs typeface="Gill Sans MT"/>
              </a:rPr>
              <a:t> </a:t>
            </a:r>
            <a:r>
              <a:rPr dirty="0" sz="2000" spc="-25">
                <a:latin typeface="Gill Sans MT"/>
                <a:cs typeface="Gill Sans MT"/>
              </a:rPr>
              <a:t>or </a:t>
            </a:r>
            <a:r>
              <a:rPr dirty="0" sz="2000" spc="-10">
                <a:latin typeface="Gill Sans MT"/>
                <a:cs typeface="Gill Sans MT"/>
              </a:rPr>
              <a:t>college</a:t>
            </a:r>
            <a:endParaRPr sz="200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50716" y="771855"/>
            <a:ext cx="2560320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TUITION </a:t>
            </a:r>
            <a:r>
              <a:rPr dirty="0" spc="-20"/>
              <a:t>FEES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522602" y="2008479"/>
            <a:ext cx="5845175" cy="7575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0665" marR="5080" indent="-228600">
              <a:lnSpc>
                <a:spcPct val="120100"/>
              </a:lnSpc>
              <a:spcBef>
                <a:spcPts val="9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 spc="-30">
                <a:latin typeface="Gill Sans MT"/>
                <a:cs typeface="Gill Sans MT"/>
              </a:rPr>
              <a:t>Tuition</a:t>
            </a:r>
            <a:r>
              <a:rPr dirty="0" sz="2000" spc="-8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Fee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Loans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have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to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be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repaid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but</a:t>
            </a:r>
            <a:r>
              <a:rPr dirty="0" sz="2000" spc="-6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only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when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 spc="-25">
                <a:latin typeface="Gill Sans MT"/>
                <a:cs typeface="Gill Sans MT"/>
              </a:rPr>
              <a:t>the </a:t>
            </a:r>
            <a:r>
              <a:rPr dirty="0" sz="2000">
                <a:latin typeface="Gill Sans MT"/>
                <a:cs typeface="Gill Sans MT"/>
              </a:rPr>
              <a:t>course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has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finished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or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student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leaves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course</a:t>
            </a:r>
            <a:endParaRPr sz="2000">
              <a:latin typeface="Gill Sans MT"/>
              <a:cs typeface="Gill Sans MT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522602" y="3853408"/>
            <a:ext cx="5639435" cy="75692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58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latin typeface="Gill Sans MT"/>
                <a:cs typeface="Gill Sans MT"/>
              </a:rPr>
              <a:t>Students</a:t>
            </a:r>
            <a:r>
              <a:rPr dirty="0" sz="2000" spc="-6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don’t</a:t>
            </a:r>
            <a:r>
              <a:rPr dirty="0" sz="2000" spc="-5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have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to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pay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their</a:t>
            </a:r>
            <a:r>
              <a:rPr dirty="0" sz="2000" spc="-5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loan</a:t>
            </a:r>
            <a:r>
              <a:rPr dirty="0" sz="2000" spc="-5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back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until</a:t>
            </a:r>
            <a:r>
              <a:rPr dirty="0" sz="2000" spc="-65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their</a:t>
            </a:r>
            <a:endParaRPr sz="2000">
              <a:latin typeface="Gill Sans MT"/>
              <a:cs typeface="Gill Sans MT"/>
            </a:endParaRPr>
          </a:p>
          <a:p>
            <a:pPr marL="240665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Gill Sans MT"/>
                <a:cs typeface="Gill Sans MT"/>
              </a:rPr>
              <a:t>income</a:t>
            </a:r>
            <a:r>
              <a:rPr dirty="0" sz="2000" spc="-6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is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over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the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repayment</a:t>
            </a:r>
            <a:r>
              <a:rPr dirty="0" sz="2000" spc="-55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threshold</a:t>
            </a:r>
            <a:endParaRPr sz="2000">
              <a:latin typeface="Gill Sans MT"/>
              <a:cs typeface="Gill Sans MT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3699979" y="3046005"/>
            <a:ext cx="1400175" cy="772160"/>
          </a:xfrm>
          <a:custGeom>
            <a:avLst/>
            <a:gdLst/>
            <a:ahLst/>
            <a:cxnLst/>
            <a:rect l="l" t="t" r="r" b="b"/>
            <a:pathLst>
              <a:path w="1400175" h="772160">
                <a:moveTo>
                  <a:pt x="1149413" y="406806"/>
                </a:moveTo>
                <a:lnTo>
                  <a:pt x="699922" y="565988"/>
                </a:lnTo>
                <a:lnTo>
                  <a:pt x="250431" y="406806"/>
                </a:lnTo>
                <a:lnTo>
                  <a:pt x="250431" y="594918"/>
                </a:lnTo>
                <a:lnTo>
                  <a:pt x="269405" y="642632"/>
                </a:lnTo>
                <a:lnTo>
                  <a:pt x="322694" y="687146"/>
                </a:lnTo>
                <a:lnTo>
                  <a:pt x="360489" y="707212"/>
                </a:lnTo>
                <a:lnTo>
                  <a:pt x="404787" y="725284"/>
                </a:lnTo>
                <a:lnTo>
                  <a:pt x="454914" y="740968"/>
                </a:lnTo>
                <a:lnTo>
                  <a:pt x="510171" y="753859"/>
                </a:lnTo>
                <a:lnTo>
                  <a:pt x="569887" y="763549"/>
                </a:lnTo>
                <a:lnTo>
                  <a:pt x="633361" y="769670"/>
                </a:lnTo>
                <a:lnTo>
                  <a:pt x="699922" y="771791"/>
                </a:lnTo>
                <a:lnTo>
                  <a:pt x="766470" y="769670"/>
                </a:lnTo>
                <a:lnTo>
                  <a:pt x="829945" y="763549"/>
                </a:lnTo>
                <a:lnTo>
                  <a:pt x="889660" y="753859"/>
                </a:lnTo>
                <a:lnTo>
                  <a:pt x="944930" y="740968"/>
                </a:lnTo>
                <a:lnTo>
                  <a:pt x="995057" y="725284"/>
                </a:lnTo>
                <a:lnTo>
                  <a:pt x="1039355" y="707212"/>
                </a:lnTo>
                <a:lnTo>
                  <a:pt x="1077137" y="687146"/>
                </a:lnTo>
                <a:lnTo>
                  <a:pt x="1130427" y="642632"/>
                </a:lnTo>
                <a:lnTo>
                  <a:pt x="1149413" y="594918"/>
                </a:lnTo>
                <a:lnTo>
                  <a:pt x="1149413" y="406806"/>
                </a:lnTo>
                <a:close/>
              </a:path>
              <a:path w="1400175" h="772160">
                <a:moveTo>
                  <a:pt x="1399844" y="250837"/>
                </a:moveTo>
                <a:lnTo>
                  <a:pt x="699922" y="0"/>
                </a:lnTo>
                <a:lnTo>
                  <a:pt x="0" y="250837"/>
                </a:lnTo>
                <a:lnTo>
                  <a:pt x="89890" y="282994"/>
                </a:lnTo>
                <a:lnTo>
                  <a:pt x="89890" y="578840"/>
                </a:lnTo>
                <a:lnTo>
                  <a:pt x="92430" y="591337"/>
                </a:lnTo>
                <a:lnTo>
                  <a:pt x="99326" y="601560"/>
                </a:lnTo>
                <a:lnTo>
                  <a:pt x="109537" y="608469"/>
                </a:lnTo>
                <a:lnTo>
                  <a:pt x="121996" y="611009"/>
                </a:lnTo>
                <a:lnTo>
                  <a:pt x="134467" y="608469"/>
                </a:lnTo>
                <a:lnTo>
                  <a:pt x="144678" y="601560"/>
                </a:lnTo>
                <a:lnTo>
                  <a:pt x="151574" y="591337"/>
                </a:lnTo>
                <a:lnTo>
                  <a:pt x="154101" y="578840"/>
                </a:lnTo>
                <a:lnTo>
                  <a:pt x="154101" y="305498"/>
                </a:lnTo>
                <a:lnTo>
                  <a:pt x="699922" y="496849"/>
                </a:lnTo>
                <a:lnTo>
                  <a:pt x="1399844" y="250837"/>
                </a:lnTo>
                <a:close/>
              </a:path>
            </a:pathLst>
          </a:custGeom>
          <a:solidFill>
            <a:srgbClr val="9521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3971776" y="5041157"/>
            <a:ext cx="1177290" cy="1008380"/>
          </a:xfrm>
          <a:custGeom>
            <a:avLst/>
            <a:gdLst/>
            <a:ahLst/>
            <a:cxnLst/>
            <a:rect l="l" t="t" r="r" b="b"/>
            <a:pathLst>
              <a:path w="1177289" h="1008379">
                <a:moveTo>
                  <a:pt x="392363" y="0"/>
                </a:moveTo>
                <a:lnTo>
                  <a:pt x="315187" y="2539"/>
                </a:lnTo>
                <a:lnTo>
                  <a:pt x="269790" y="6349"/>
                </a:lnTo>
                <a:lnTo>
                  <a:pt x="222447" y="12699"/>
                </a:lnTo>
                <a:lnTo>
                  <a:pt x="175104" y="21589"/>
                </a:lnTo>
                <a:lnTo>
                  <a:pt x="129706" y="34289"/>
                </a:lnTo>
                <a:lnTo>
                  <a:pt x="88200" y="50799"/>
                </a:lnTo>
                <a:lnTo>
                  <a:pt x="52531" y="72389"/>
                </a:lnTo>
                <a:lnTo>
                  <a:pt x="24644" y="99059"/>
                </a:lnTo>
                <a:lnTo>
                  <a:pt x="0" y="168909"/>
                </a:lnTo>
                <a:lnTo>
                  <a:pt x="0" y="308609"/>
                </a:lnTo>
                <a:lnTo>
                  <a:pt x="3437" y="336549"/>
                </a:lnTo>
                <a:lnTo>
                  <a:pt x="13837" y="363219"/>
                </a:lnTo>
                <a:lnTo>
                  <a:pt x="31332" y="386079"/>
                </a:lnTo>
                <a:lnTo>
                  <a:pt x="56051" y="406399"/>
                </a:lnTo>
                <a:lnTo>
                  <a:pt x="56051" y="433069"/>
                </a:lnTo>
                <a:lnTo>
                  <a:pt x="33105" y="453389"/>
                </a:lnTo>
                <a:lnTo>
                  <a:pt x="15414" y="476249"/>
                </a:lnTo>
                <a:lnTo>
                  <a:pt x="4028" y="502919"/>
                </a:lnTo>
                <a:lnTo>
                  <a:pt x="0" y="533399"/>
                </a:lnTo>
                <a:lnTo>
                  <a:pt x="0" y="673099"/>
                </a:lnTo>
                <a:lnTo>
                  <a:pt x="24707" y="742949"/>
                </a:lnTo>
                <a:lnTo>
                  <a:pt x="55390" y="770889"/>
                </a:lnTo>
                <a:lnTo>
                  <a:pt x="98113" y="795019"/>
                </a:lnTo>
                <a:lnTo>
                  <a:pt x="152741" y="812799"/>
                </a:lnTo>
                <a:lnTo>
                  <a:pt x="194343" y="822959"/>
                </a:lnTo>
                <a:lnTo>
                  <a:pt x="239711" y="830579"/>
                </a:lnTo>
                <a:lnTo>
                  <a:pt x="288241" y="836929"/>
                </a:lnTo>
                <a:lnTo>
                  <a:pt x="339327" y="839469"/>
                </a:lnTo>
                <a:lnTo>
                  <a:pt x="392363" y="840739"/>
                </a:lnTo>
                <a:lnTo>
                  <a:pt x="398562" y="878839"/>
                </a:lnTo>
                <a:lnTo>
                  <a:pt x="447754" y="938529"/>
                </a:lnTo>
                <a:lnTo>
                  <a:pt x="490476" y="962659"/>
                </a:lnTo>
                <a:lnTo>
                  <a:pt x="545104" y="980439"/>
                </a:lnTo>
                <a:lnTo>
                  <a:pt x="586706" y="990599"/>
                </a:lnTo>
                <a:lnTo>
                  <a:pt x="632075" y="998219"/>
                </a:lnTo>
                <a:lnTo>
                  <a:pt x="680604" y="1004569"/>
                </a:lnTo>
                <a:lnTo>
                  <a:pt x="731690" y="1008379"/>
                </a:lnTo>
                <a:lnTo>
                  <a:pt x="820396" y="1008379"/>
                </a:lnTo>
                <a:lnTo>
                  <a:pt x="861902" y="1007109"/>
                </a:lnTo>
                <a:lnTo>
                  <a:pt x="907299" y="1003299"/>
                </a:lnTo>
                <a:lnTo>
                  <a:pt x="954642" y="996949"/>
                </a:lnTo>
                <a:lnTo>
                  <a:pt x="1001985" y="988059"/>
                </a:lnTo>
                <a:lnTo>
                  <a:pt x="1047383" y="975359"/>
                </a:lnTo>
                <a:lnTo>
                  <a:pt x="1088889" y="958849"/>
                </a:lnTo>
                <a:lnTo>
                  <a:pt x="1124558" y="937259"/>
                </a:lnTo>
                <a:lnTo>
                  <a:pt x="1137838" y="924559"/>
                </a:lnTo>
                <a:lnTo>
                  <a:pt x="729550" y="924559"/>
                </a:lnTo>
                <a:lnTo>
                  <a:pt x="702050" y="922019"/>
                </a:lnTo>
                <a:lnTo>
                  <a:pt x="702050" y="915669"/>
                </a:lnTo>
                <a:lnTo>
                  <a:pt x="645998" y="915669"/>
                </a:lnTo>
                <a:lnTo>
                  <a:pt x="603039" y="908049"/>
                </a:lnTo>
                <a:lnTo>
                  <a:pt x="589946" y="905509"/>
                </a:lnTo>
                <a:lnTo>
                  <a:pt x="589946" y="888999"/>
                </a:lnTo>
                <a:lnTo>
                  <a:pt x="533894" y="888999"/>
                </a:lnTo>
                <a:lnTo>
                  <a:pt x="492731" y="866139"/>
                </a:lnTo>
                <a:lnTo>
                  <a:pt x="477842" y="838199"/>
                </a:lnTo>
                <a:lnTo>
                  <a:pt x="1038361" y="838199"/>
                </a:lnTo>
                <a:lnTo>
                  <a:pt x="1067438" y="828039"/>
                </a:lnTo>
                <a:lnTo>
                  <a:pt x="1081320" y="821689"/>
                </a:lnTo>
                <a:lnTo>
                  <a:pt x="1094413" y="815339"/>
                </a:lnTo>
                <a:lnTo>
                  <a:pt x="1177090" y="815339"/>
                </a:lnTo>
                <a:lnTo>
                  <a:pt x="1177090" y="784859"/>
                </a:lnTo>
                <a:lnTo>
                  <a:pt x="687577" y="784859"/>
                </a:lnTo>
                <a:lnTo>
                  <a:pt x="673498" y="783589"/>
                </a:lnTo>
                <a:lnTo>
                  <a:pt x="659682" y="783589"/>
                </a:lnTo>
                <a:lnTo>
                  <a:pt x="645998" y="782319"/>
                </a:lnTo>
                <a:lnTo>
                  <a:pt x="645998" y="774699"/>
                </a:lnTo>
                <a:lnTo>
                  <a:pt x="589946" y="774699"/>
                </a:lnTo>
                <a:lnTo>
                  <a:pt x="575276" y="773429"/>
                </a:lnTo>
                <a:lnTo>
                  <a:pt x="546987" y="768349"/>
                </a:lnTo>
                <a:lnTo>
                  <a:pt x="533894" y="765809"/>
                </a:lnTo>
                <a:lnTo>
                  <a:pt x="533894" y="755649"/>
                </a:lnTo>
                <a:lnTo>
                  <a:pt x="341216" y="755649"/>
                </a:lnTo>
                <a:lnTo>
                  <a:pt x="320196" y="753109"/>
                </a:lnTo>
                <a:lnTo>
                  <a:pt x="309686" y="753109"/>
                </a:lnTo>
                <a:lnTo>
                  <a:pt x="309686" y="746759"/>
                </a:lnTo>
                <a:lnTo>
                  <a:pt x="253635" y="746759"/>
                </a:lnTo>
                <a:lnTo>
                  <a:pt x="238965" y="745489"/>
                </a:lnTo>
                <a:lnTo>
                  <a:pt x="210676" y="740409"/>
                </a:lnTo>
                <a:lnTo>
                  <a:pt x="197583" y="737869"/>
                </a:lnTo>
                <a:lnTo>
                  <a:pt x="197583" y="720089"/>
                </a:lnTo>
                <a:lnTo>
                  <a:pt x="141531" y="720089"/>
                </a:lnTo>
                <a:lnTo>
                  <a:pt x="100368" y="697229"/>
                </a:lnTo>
                <a:lnTo>
                  <a:pt x="85479" y="647699"/>
                </a:lnTo>
                <a:lnTo>
                  <a:pt x="1164953" y="647699"/>
                </a:lnTo>
                <a:lnTo>
                  <a:pt x="1164478" y="646429"/>
                </a:lnTo>
                <a:lnTo>
                  <a:pt x="1163515" y="645159"/>
                </a:lnTo>
                <a:lnTo>
                  <a:pt x="730076" y="645159"/>
                </a:lnTo>
                <a:lnTo>
                  <a:pt x="659169" y="642619"/>
                </a:lnTo>
                <a:lnTo>
                  <a:pt x="594195" y="636269"/>
                </a:lnTo>
                <a:lnTo>
                  <a:pt x="536966" y="626109"/>
                </a:lnTo>
                <a:lnTo>
                  <a:pt x="489298" y="613409"/>
                </a:lnTo>
                <a:lnTo>
                  <a:pt x="453003" y="598169"/>
                </a:lnTo>
                <a:lnTo>
                  <a:pt x="448051" y="594359"/>
                </a:lnTo>
                <a:lnTo>
                  <a:pt x="309686" y="594359"/>
                </a:lnTo>
                <a:lnTo>
                  <a:pt x="295017" y="591819"/>
                </a:lnTo>
                <a:lnTo>
                  <a:pt x="280609" y="590549"/>
                </a:lnTo>
                <a:lnTo>
                  <a:pt x="266728" y="588009"/>
                </a:lnTo>
                <a:lnTo>
                  <a:pt x="253634" y="584199"/>
                </a:lnTo>
                <a:lnTo>
                  <a:pt x="253634" y="566419"/>
                </a:lnTo>
                <a:lnTo>
                  <a:pt x="197583" y="566419"/>
                </a:lnTo>
                <a:lnTo>
                  <a:pt x="156419" y="544829"/>
                </a:lnTo>
                <a:lnTo>
                  <a:pt x="141531" y="494029"/>
                </a:lnTo>
                <a:lnTo>
                  <a:pt x="544120" y="494029"/>
                </a:lnTo>
                <a:lnTo>
                  <a:pt x="594195" y="485139"/>
                </a:lnTo>
                <a:lnTo>
                  <a:pt x="659169" y="478789"/>
                </a:lnTo>
                <a:lnTo>
                  <a:pt x="730076" y="476249"/>
                </a:lnTo>
                <a:lnTo>
                  <a:pt x="1082390" y="476249"/>
                </a:lnTo>
                <a:lnTo>
                  <a:pt x="1067048" y="462279"/>
                </a:lnTo>
                <a:lnTo>
                  <a:pt x="1024326" y="439419"/>
                </a:lnTo>
                <a:lnTo>
                  <a:pt x="969698" y="420369"/>
                </a:lnTo>
                <a:lnTo>
                  <a:pt x="908741" y="407669"/>
                </a:lnTo>
                <a:lnTo>
                  <a:pt x="839377" y="398779"/>
                </a:lnTo>
                <a:lnTo>
                  <a:pt x="840778" y="392429"/>
                </a:lnTo>
                <a:lnTo>
                  <a:pt x="351265" y="392429"/>
                </a:lnTo>
                <a:lnTo>
                  <a:pt x="323371" y="391159"/>
                </a:lnTo>
                <a:lnTo>
                  <a:pt x="309686" y="389889"/>
                </a:lnTo>
                <a:lnTo>
                  <a:pt x="309686" y="384809"/>
                </a:lnTo>
                <a:lnTo>
                  <a:pt x="253634" y="384809"/>
                </a:lnTo>
                <a:lnTo>
                  <a:pt x="210676" y="377189"/>
                </a:lnTo>
                <a:lnTo>
                  <a:pt x="197583" y="374649"/>
                </a:lnTo>
                <a:lnTo>
                  <a:pt x="197583" y="356869"/>
                </a:lnTo>
                <a:lnTo>
                  <a:pt x="141531" y="356869"/>
                </a:lnTo>
                <a:lnTo>
                  <a:pt x="100367" y="334009"/>
                </a:lnTo>
                <a:lnTo>
                  <a:pt x="85479" y="283209"/>
                </a:lnTo>
                <a:lnTo>
                  <a:pt x="787816" y="283209"/>
                </a:lnTo>
                <a:lnTo>
                  <a:pt x="784726" y="280669"/>
                </a:lnTo>
                <a:lnTo>
                  <a:pt x="784726" y="252729"/>
                </a:lnTo>
                <a:lnTo>
                  <a:pt x="393764" y="252729"/>
                </a:lnTo>
                <a:lnTo>
                  <a:pt x="322858" y="250189"/>
                </a:lnTo>
                <a:lnTo>
                  <a:pt x="257883" y="243839"/>
                </a:lnTo>
                <a:lnTo>
                  <a:pt x="200655" y="233679"/>
                </a:lnTo>
                <a:lnTo>
                  <a:pt x="152986" y="220979"/>
                </a:lnTo>
                <a:lnTo>
                  <a:pt x="116691" y="205739"/>
                </a:lnTo>
                <a:lnTo>
                  <a:pt x="85479" y="168909"/>
                </a:lnTo>
                <a:lnTo>
                  <a:pt x="93584" y="149859"/>
                </a:lnTo>
                <a:lnTo>
                  <a:pt x="152986" y="115569"/>
                </a:lnTo>
                <a:lnTo>
                  <a:pt x="200655" y="102869"/>
                </a:lnTo>
                <a:lnTo>
                  <a:pt x="257883" y="92709"/>
                </a:lnTo>
                <a:lnTo>
                  <a:pt x="322858" y="86359"/>
                </a:lnTo>
                <a:lnTo>
                  <a:pt x="393764" y="85089"/>
                </a:lnTo>
                <a:lnTo>
                  <a:pt x="745344" y="85089"/>
                </a:lnTo>
                <a:lnTo>
                  <a:pt x="729336" y="69849"/>
                </a:lnTo>
                <a:lnTo>
                  <a:pt x="686613" y="46989"/>
                </a:lnTo>
                <a:lnTo>
                  <a:pt x="631985" y="27939"/>
                </a:lnTo>
                <a:lnTo>
                  <a:pt x="590383" y="19049"/>
                </a:lnTo>
                <a:lnTo>
                  <a:pt x="545015" y="11429"/>
                </a:lnTo>
                <a:lnTo>
                  <a:pt x="496485" y="5079"/>
                </a:lnTo>
                <a:lnTo>
                  <a:pt x="445399" y="1269"/>
                </a:lnTo>
                <a:lnTo>
                  <a:pt x="392363" y="0"/>
                </a:lnTo>
                <a:close/>
              </a:path>
              <a:path w="1177289" h="1008379">
                <a:moveTo>
                  <a:pt x="814154" y="868679"/>
                </a:moveTo>
                <a:lnTo>
                  <a:pt x="758102" y="868679"/>
                </a:lnTo>
                <a:lnTo>
                  <a:pt x="758102" y="924559"/>
                </a:lnTo>
                <a:lnTo>
                  <a:pt x="814154" y="924559"/>
                </a:lnTo>
                <a:lnTo>
                  <a:pt x="814154" y="868679"/>
                </a:lnTo>
                <a:close/>
              </a:path>
              <a:path w="1177289" h="1008379">
                <a:moveTo>
                  <a:pt x="926257" y="866139"/>
                </a:moveTo>
                <a:lnTo>
                  <a:pt x="870205" y="866139"/>
                </a:lnTo>
                <a:lnTo>
                  <a:pt x="870206" y="922019"/>
                </a:lnTo>
                <a:lnTo>
                  <a:pt x="842705" y="924559"/>
                </a:lnTo>
                <a:lnTo>
                  <a:pt x="1137838" y="924559"/>
                </a:lnTo>
                <a:lnTo>
                  <a:pt x="1147134" y="915669"/>
                </a:lnTo>
                <a:lnTo>
                  <a:pt x="926257" y="915669"/>
                </a:lnTo>
                <a:lnTo>
                  <a:pt x="926257" y="866139"/>
                </a:lnTo>
                <a:close/>
              </a:path>
              <a:path w="1177289" h="1008379">
                <a:moveTo>
                  <a:pt x="926257" y="861059"/>
                </a:moveTo>
                <a:lnTo>
                  <a:pt x="589946" y="861059"/>
                </a:lnTo>
                <a:lnTo>
                  <a:pt x="645998" y="866139"/>
                </a:lnTo>
                <a:lnTo>
                  <a:pt x="645998" y="915669"/>
                </a:lnTo>
                <a:lnTo>
                  <a:pt x="702050" y="915669"/>
                </a:lnTo>
                <a:lnTo>
                  <a:pt x="702050" y="868679"/>
                </a:lnTo>
                <a:lnTo>
                  <a:pt x="841129" y="868679"/>
                </a:lnTo>
                <a:lnTo>
                  <a:pt x="870205" y="866139"/>
                </a:lnTo>
                <a:lnTo>
                  <a:pt x="926257" y="866139"/>
                </a:lnTo>
                <a:lnTo>
                  <a:pt x="926257" y="861059"/>
                </a:lnTo>
                <a:close/>
              </a:path>
              <a:path w="1177289" h="1008379">
                <a:moveTo>
                  <a:pt x="1038361" y="852169"/>
                </a:moveTo>
                <a:lnTo>
                  <a:pt x="982309" y="852169"/>
                </a:lnTo>
                <a:lnTo>
                  <a:pt x="982309" y="905509"/>
                </a:lnTo>
                <a:lnTo>
                  <a:pt x="969216" y="908049"/>
                </a:lnTo>
                <a:lnTo>
                  <a:pt x="926257" y="915669"/>
                </a:lnTo>
                <a:lnTo>
                  <a:pt x="1147134" y="915669"/>
                </a:lnTo>
                <a:lnTo>
                  <a:pt x="1152445" y="910589"/>
                </a:lnTo>
                <a:lnTo>
                  <a:pt x="1164793" y="888999"/>
                </a:lnTo>
                <a:lnTo>
                  <a:pt x="1038361" y="888999"/>
                </a:lnTo>
                <a:lnTo>
                  <a:pt x="1038361" y="852169"/>
                </a:lnTo>
                <a:close/>
              </a:path>
              <a:path w="1177289" h="1008379">
                <a:moveTo>
                  <a:pt x="1038361" y="838199"/>
                </a:moveTo>
                <a:lnTo>
                  <a:pt x="479243" y="838199"/>
                </a:lnTo>
                <a:lnTo>
                  <a:pt x="483447" y="839469"/>
                </a:lnTo>
                <a:lnTo>
                  <a:pt x="486250" y="840739"/>
                </a:lnTo>
                <a:lnTo>
                  <a:pt x="490454" y="840739"/>
                </a:lnTo>
                <a:lnTo>
                  <a:pt x="533894" y="850899"/>
                </a:lnTo>
                <a:lnTo>
                  <a:pt x="533894" y="888999"/>
                </a:lnTo>
                <a:lnTo>
                  <a:pt x="589946" y="888999"/>
                </a:lnTo>
                <a:lnTo>
                  <a:pt x="589946" y="861059"/>
                </a:lnTo>
                <a:lnTo>
                  <a:pt x="926257" y="861059"/>
                </a:lnTo>
                <a:lnTo>
                  <a:pt x="940139" y="858519"/>
                </a:lnTo>
                <a:lnTo>
                  <a:pt x="968428" y="854709"/>
                </a:lnTo>
                <a:lnTo>
                  <a:pt x="982309" y="852169"/>
                </a:lnTo>
                <a:lnTo>
                  <a:pt x="1038361" y="852169"/>
                </a:lnTo>
                <a:lnTo>
                  <a:pt x="1038361" y="838199"/>
                </a:lnTo>
                <a:close/>
              </a:path>
              <a:path w="1177289" h="1008379">
                <a:moveTo>
                  <a:pt x="1177090" y="815339"/>
                </a:moveTo>
                <a:lnTo>
                  <a:pt x="1094413" y="815339"/>
                </a:lnTo>
                <a:lnTo>
                  <a:pt x="1094413" y="840739"/>
                </a:lnTo>
                <a:lnTo>
                  <a:pt x="1090581" y="854709"/>
                </a:lnTo>
                <a:lnTo>
                  <a:pt x="1079524" y="867409"/>
                </a:lnTo>
                <a:lnTo>
                  <a:pt x="1061899" y="878839"/>
                </a:lnTo>
                <a:lnTo>
                  <a:pt x="1038361" y="888999"/>
                </a:lnTo>
                <a:lnTo>
                  <a:pt x="1164793" y="888999"/>
                </a:lnTo>
                <a:lnTo>
                  <a:pt x="1170604" y="878839"/>
                </a:lnTo>
                <a:lnTo>
                  <a:pt x="1177090" y="840739"/>
                </a:lnTo>
                <a:lnTo>
                  <a:pt x="1177090" y="815339"/>
                </a:lnTo>
                <a:close/>
              </a:path>
              <a:path w="1177289" h="1008379">
                <a:moveTo>
                  <a:pt x="758102" y="728979"/>
                </a:moveTo>
                <a:lnTo>
                  <a:pt x="702050" y="728979"/>
                </a:lnTo>
                <a:lnTo>
                  <a:pt x="702050" y="784859"/>
                </a:lnTo>
                <a:lnTo>
                  <a:pt x="758102" y="784859"/>
                </a:lnTo>
                <a:lnTo>
                  <a:pt x="758102" y="728979"/>
                </a:lnTo>
                <a:close/>
              </a:path>
              <a:path w="1177289" h="1008379">
                <a:moveTo>
                  <a:pt x="870205" y="726439"/>
                </a:moveTo>
                <a:lnTo>
                  <a:pt x="814154" y="726439"/>
                </a:lnTo>
                <a:lnTo>
                  <a:pt x="814154" y="782319"/>
                </a:lnTo>
                <a:lnTo>
                  <a:pt x="800469" y="782319"/>
                </a:lnTo>
                <a:lnTo>
                  <a:pt x="772574" y="783589"/>
                </a:lnTo>
                <a:lnTo>
                  <a:pt x="758102" y="784859"/>
                </a:lnTo>
                <a:lnTo>
                  <a:pt x="1177090" y="784859"/>
                </a:lnTo>
                <a:lnTo>
                  <a:pt x="1177090" y="774699"/>
                </a:lnTo>
                <a:lnTo>
                  <a:pt x="870205" y="774699"/>
                </a:lnTo>
                <a:lnTo>
                  <a:pt x="870205" y="726439"/>
                </a:lnTo>
                <a:close/>
              </a:path>
              <a:path w="1177289" h="1008379">
                <a:moveTo>
                  <a:pt x="982309" y="711199"/>
                </a:moveTo>
                <a:lnTo>
                  <a:pt x="533894" y="711199"/>
                </a:lnTo>
                <a:lnTo>
                  <a:pt x="547579" y="712469"/>
                </a:lnTo>
                <a:lnTo>
                  <a:pt x="575473" y="717549"/>
                </a:lnTo>
                <a:lnTo>
                  <a:pt x="589946" y="718819"/>
                </a:lnTo>
                <a:lnTo>
                  <a:pt x="589946" y="774699"/>
                </a:lnTo>
                <a:lnTo>
                  <a:pt x="645998" y="774699"/>
                </a:lnTo>
                <a:lnTo>
                  <a:pt x="645998" y="726439"/>
                </a:lnTo>
                <a:lnTo>
                  <a:pt x="870205" y="726439"/>
                </a:lnTo>
                <a:lnTo>
                  <a:pt x="870205" y="720089"/>
                </a:lnTo>
                <a:lnTo>
                  <a:pt x="884087" y="718819"/>
                </a:lnTo>
                <a:lnTo>
                  <a:pt x="912376" y="713739"/>
                </a:lnTo>
                <a:lnTo>
                  <a:pt x="926257" y="712469"/>
                </a:lnTo>
                <a:lnTo>
                  <a:pt x="982309" y="712469"/>
                </a:lnTo>
                <a:lnTo>
                  <a:pt x="982309" y="711199"/>
                </a:lnTo>
                <a:close/>
              </a:path>
              <a:path w="1177289" h="1008379">
                <a:moveTo>
                  <a:pt x="982309" y="712469"/>
                </a:moveTo>
                <a:lnTo>
                  <a:pt x="926257" y="712469"/>
                </a:lnTo>
                <a:lnTo>
                  <a:pt x="926257" y="765809"/>
                </a:lnTo>
                <a:lnTo>
                  <a:pt x="913164" y="768349"/>
                </a:lnTo>
                <a:lnTo>
                  <a:pt x="884875" y="773429"/>
                </a:lnTo>
                <a:lnTo>
                  <a:pt x="870205" y="774699"/>
                </a:lnTo>
                <a:lnTo>
                  <a:pt x="1177090" y="774699"/>
                </a:lnTo>
                <a:lnTo>
                  <a:pt x="1177090" y="748029"/>
                </a:lnTo>
                <a:lnTo>
                  <a:pt x="982309" y="748029"/>
                </a:lnTo>
                <a:lnTo>
                  <a:pt x="982309" y="712469"/>
                </a:lnTo>
                <a:close/>
              </a:path>
              <a:path w="1177289" h="1008379">
                <a:moveTo>
                  <a:pt x="421790" y="698499"/>
                </a:moveTo>
                <a:lnTo>
                  <a:pt x="316824" y="698499"/>
                </a:lnTo>
                <a:lnTo>
                  <a:pt x="330574" y="699769"/>
                </a:lnTo>
                <a:lnTo>
                  <a:pt x="337712" y="699769"/>
                </a:lnTo>
                <a:lnTo>
                  <a:pt x="337712" y="701039"/>
                </a:lnTo>
                <a:lnTo>
                  <a:pt x="338522" y="715009"/>
                </a:lnTo>
                <a:lnTo>
                  <a:pt x="341040" y="730249"/>
                </a:lnTo>
                <a:lnTo>
                  <a:pt x="345398" y="742949"/>
                </a:lnTo>
                <a:lnTo>
                  <a:pt x="351725" y="755649"/>
                </a:lnTo>
                <a:lnTo>
                  <a:pt x="533894" y="755649"/>
                </a:lnTo>
                <a:lnTo>
                  <a:pt x="533894" y="748029"/>
                </a:lnTo>
                <a:lnTo>
                  <a:pt x="477842" y="748029"/>
                </a:lnTo>
                <a:lnTo>
                  <a:pt x="454305" y="737869"/>
                </a:lnTo>
                <a:lnTo>
                  <a:pt x="436679" y="725169"/>
                </a:lnTo>
                <a:lnTo>
                  <a:pt x="425622" y="713739"/>
                </a:lnTo>
                <a:lnTo>
                  <a:pt x="421790" y="701039"/>
                </a:lnTo>
                <a:lnTo>
                  <a:pt x="421790" y="698499"/>
                </a:lnTo>
                <a:close/>
              </a:path>
              <a:path w="1177289" h="1008379">
                <a:moveTo>
                  <a:pt x="1038361" y="675639"/>
                </a:moveTo>
                <a:lnTo>
                  <a:pt x="421790" y="675639"/>
                </a:lnTo>
                <a:lnTo>
                  <a:pt x="434687" y="681989"/>
                </a:lnTo>
                <a:lnTo>
                  <a:pt x="448240" y="687069"/>
                </a:lnTo>
                <a:lnTo>
                  <a:pt x="462581" y="692149"/>
                </a:lnTo>
                <a:lnTo>
                  <a:pt x="477842" y="697229"/>
                </a:lnTo>
                <a:lnTo>
                  <a:pt x="477842" y="748029"/>
                </a:lnTo>
                <a:lnTo>
                  <a:pt x="533894" y="748029"/>
                </a:lnTo>
                <a:lnTo>
                  <a:pt x="533894" y="711199"/>
                </a:lnTo>
                <a:lnTo>
                  <a:pt x="982309" y="711199"/>
                </a:lnTo>
                <a:lnTo>
                  <a:pt x="982309" y="698499"/>
                </a:lnTo>
                <a:lnTo>
                  <a:pt x="1011386" y="688339"/>
                </a:lnTo>
                <a:lnTo>
                  <a:pt x="1025268" y="681989"/>
                </a:lnTo>
                <a:lnTo>
                  <a:pt x="1038361" y="675639"/>
                </a:lnTo>
                <a:close/>
              </a:path>
              <a:path w="1177289" h="1008379">
                <a:moveTo>
                  <a:pt x="1174701" y="675639"/>
                </a:moveTo>
                <a:lnTo>
                  <a:pt x="1038361" y="675639"/>
                </a:lnTo>
                <a:lnTo>
                  <a:pt x="1038361" y="701039"/>
                </a:lnTo>
                <a:lnTo>
                  <a:pt x="1034529" y="713739"/>
                </a:lnTo>
                <a:lnTo>
                  <a:pt x="1023472" y="726439"/>
                </a:lnTo>
                <a:lnTo>
                  <a:pt x="1005847" y="737869"/>
                </a:lnTo>
                <a:lnTo>
                  <a:pt x="982309" y="748029"/>
                </a:lnTo>
                <a:lnTo>
                  <a:pt x="1177090" y="748029"/>
                </a:lnTo>
                <a:lnTo>
                  <a:pt x="1176970" y="699769"/>
                </a:lnTo>
                <a:lnTo>
                  <a:pt x="1174701" y="675639"/>
                </a:lnTo>
                <a:close/>
              </a:path>
              <a:path w="1177289" h="1008379">
                <a:moveTo>
                  <a:pt x="421790" y="683259"/>
                </a:moveTo>
                <a:lnTo>
                  <a:pt x="197583" y="683259"/>
                </a:lnTo>
                <a:lnTo>
                  <a:pt x="211267" y="684529"/>
                </a:lnTo>
                <a:lnTo>
                  <a:pt x="239162" y="689609"/>
                </a:lnTo>
                <a:lnTo>
                  <a:pt x="253634" y="690879"/>
                </a:lnTo>
                <a:lnTo>
                  <a:pt x="253635" y="746759"/>
                </a:lnTo>
                <a:lnTo>
                  <a:pt x="309686" y="746759"/>
                </a:lnTo>
                <a:lnTo>
                  <a:pt x="309686" y="698499"/>
                </a:lnTo>
                <a:lnTo>
                  <a:pt x="421790" y="698499"/>
                </a:lnTo>
                <a:lnTo>
                  <a:pt x="421790" y="683259"/>
                </a:lnTo>
                <a:close/>
              </a:path>
              <a:path w="1177289" h="1008379">
                <a:moveTo>
                  <a:pt x="785077" y="727709"/>
                </a:moveTo>
                <a:lnTo>
                  <a:pt x="673498" y="727709"/>
                </a:lnTo>
                <a:lnTo>
                  <a:pt x="687577" y="728979"/>
                </a:lnTo>
                <a:lnTo>
                  <a:pt x="771195" y="728979"/>
                </a:lnTo>
                <a:lnTo>
                  <a:pt x="785077" y="727709"/>
                </a:lnTo>
                <a:close/>
              </a:path>
              <a:path w="1177289" h="1008379">
                <a:moveTo>
                  <a:pt x="814154" y="726439"/>
                </a:moveTo>
                <a:lnTo>
                  <a:pt x="645998" y="726439"/>
                </a:lnTo>
                <a:lnTo>
                  <a:pt x="659682" y="727709"/>
                </a:lnTo>
                <a:lnTo>
                  <a:pt x="799484" y="727709"/>
                </a:lnTo>
                <a:lnTo>
                  <a:pt x="814154" y="726439"/>
                </a:lnTo>
                <a:close/>
              </a:path>
              <a:path w="1177289" h="1008379">
                <a:moveTo>
                  <a:pt x="1164953" y="647699"/>
                </a:moveTo>
                <a:lnTo>
                  <a:pt x="85479" y="647699"/>
                </a:lnTo>
                <a:lnTo>
                  <a:pt x="98375" y="654049"/>
                </a:lnTo>
                <a:lnTo>
                  <a:pt x="111928" y="659129"/>
                </a:lnTo>
                <a:lnTo>
                  <a:pt x="126270" y="664209"/>
                </a:lnTo>
                <a:lnTo>
                  <a:pt x="141531" y="669289"/>
                </a:lnTo>
                <a:lnTo>
                  <a:pt x="141531" y="720089"/>
                </a:lnTo>
                <a:lnTo>
                  <a:pt x="197583" y="720089"/>
                </a:lnTo>
                <a:lnTo>
                  <a:pt x="197583" y="683259"/>
                </a:lnTo>
                <a:lnTo>
                  <a:pt x="421790" y="683259"/>
                </a:lnTo>
                <a:lnTo>
                  <a:pt x="421790" y="675639"/>
                </a:lnTo>
                <a:lnTo>
                  <a:pt x="1174701" y="675639"/>
                </a:lnTo>
                <a:lnTo>
                  <a:pt x="1174462" y="673099"/>
                </a:lnTo>
                <a:lnTo>
                  <a:pt x="1164953" y="647699"/>
                </a:lnTo>
                <a:close/>
              </a:path>
              <a:path w="1177289" h="1008379">
                <a:moveTo>
                  <a:pt x="1082390" y="476249"/>
                </a:moveTo>
                <a:lnTo>
                  <a:pt x="730076" y="476249"/>
                </a:lnTo>
                <a:lnTo>
                  <a:pt x="800982" y="478789"/>
                </a:lnTo>
                <a:lnTo>
                  <a:pt x="865957" y="485139"/>
                </a:lnTo>
                <a:lnTo>
                  <a:pt x="923185" y="495299"/>
                </a:lnTo>
                <a:lnTo>
                  <a:pt x="970854" y="507999"/>
                </a:lnTo>
                <a:lnTo>
                  <a:pt x="1007149" y="524509"/>
                </a:lnTo>
                <a:lnTo>
                  <a:pt x="1038361" y="561339"/>
                </a:lnTo>
                <a:lnTo>
                  <a:pt x="1030256" y="580389"/>
                </a:lnTo>
                <a:lnTo>
                  <a:pt x="970854" y="613409"/>
                </a:lnTo>
                <a:lnTo>
                  <a:pt x="923185" y="626109"/>
                </a:lnTo>
                <a:lnTo>
                  <a:pt x="865957" y="636269"/>
                </a:lnTo>
                <a:lnTo>
                  <a:pt x="800982" y="642619"/>
                </a:lnTo>
                <a:lnTo>
                  <a:pt x="730076" y="645159"/>
                </a:lnTo>
                <a:lnTo>
                  <a:pt x="1163515" y="645159"/>
                </a:lnTo>
                <a:lnTo>
                  <a:pt x="1147137" y="623569"/>
                </a:lnTo>
                <a:lnTo>
                  <a:pt x="1122439" y="603249"/>
                </a:lnTo>
                <a:lnTo>
                  <a:pt x="1122439" y="561339"/>
                </a:lnTo>
                <a:lnTo>
                  <a:pt x="1116240" y="523239"/>
                </a:lnTo>
                <a:lnTo>
                  <a:pt x="1097731" y="490219"/>
                </a:lnTo>
                <a:lnTo>
                  <a:pt x="1082390" y="476249"/>
                </a:lnTo>
                <a:close/>
              </a:path>
              <a:path w="1177289" h="1008379">
                <a:moveTo>
                  <a:pt x="445893" y="529589"/>
                </a:moveTo>
                <a:lnTo>
                  <a:pt x="253634" y="529589"/>
                </a:lnTo>
                <a:lnTo>
                  <a:pt x="295214" y="537209"/>
                </a:lnTo>
                <a:lnTo>
                  <a:pt x="309686" y="538479"/>
                </a:lnTo>
                <a:lnTo>
                  <a:pt x="309686" y="594359"/>
                </a:lnTo>
                <a:lnTo>
                  <a:pt x="448051" y="594359"/>
                </a:lnTo>
                <a:lnTo>
                  <a:pt x="429896" y="580389"/>
                </a:lnTo>
                <a:lnTo>
                  <a:pt x="421790" y="561339"/>
                </a:lnTo>
                <a:lnTo>
                  <a:pt x="429896" y="541019"/>
                </a:lnTo>
                <a:lnTo>
                  <a:pt x="445893" y="529589"/>
                </a:lnTo>
                <a:close/>
              </a:path>
              <a:path w="1177289" h="1008379">
                <a:moveTo>
                  <a:pt x="544120" y="494029"/>
                </a:moveTo>
                <a:lnTo>
                  <a:pt x="141531" y="494029"/>
                </a:lnTo>
                <a:lnTo>
                  <a:pt x="154427" y="499109"/>
                </a:lnTo>
                <a:lnTo>
                  <a:pt x="167980" y="505459"/>
                </a:lnTo>
                <a:lnTo>
                  <a:pt x="182322" y="510539"/>
                </a:lnTo>
                <a:lnTo>
                  <a:pt x="197583" y="514349"/>
                </a:lnTo>
                <a:lnTo>
                  <a:pt x="197583" y="566419"/>
                </a:lnTo>
                <a:lnTo>
                  <a:pt x="253634" y="566419"/>
                </a:lnTo>
                <a:lnTo>
                  <a:pt x="253634" y="529589"/>
                </a:lnTo>
                <a:lnTo>
                  <a:pt x="445893" y="529589"/>
                </a:lnTo>
                <a:lnTo>
                  <a:pt x="453003" y="524509"/>
                </a:lnTo>
                <a:lnTo>
                  <a:pt x="489298" y="507999"/>
                </a:lnTo>
                <a:lnTo>
                  <a:pt x="536966" y="495299"/>
                </a:lnTo>
                <a:lnTo>
                  <a:pt x="544120" y="494029"/>
                </a:lnTo>
                <a:close/>
              </a:path>
              <a:path w="1177289" h="1008379">
                <a:moveTo>
                  <a:pt x="421790" y="336549"/>
                </a:moveTo>
                <a:lnTo>
                  <a:pt x="365738" y="336549"/>
                </a:lnTo>
                <a:lnTo>
                  <a:pt x="365738" y="392429"/>
                </a:lnTo>
                <a:lnTo>
                  <a:pt x="421790" y="392429"/>
                </a:lnTo>
                <a:lnTo>
                  <a:pt x="421790" y="336549"/>
                </a:lnTo>
                <a:close/>
              </a:path>
              <a:path w="1177289" h="1008379">
                <a:moveTo>
                  <a:pt x="533894" y="334009"/>
                </a:moveTo>
                <a:lnTo>
                  <a:pt x="477842" y="334009"/>
                </a:lnTo>
                <a:lnTo>
                  <a:pt x="477842" y="389889"/>
                </a:lnTo>
                <a:lnTo>
                  <a:pt x="464157" y="391159"/>
                </a:lnTo>
                <a:lnTo>
                  <a:pt x="436263" y="392429"/>
                </a:lnTo>
                <a:lnTo>
                  <a:pt x="840778" y="392429"/>
                </a:lnTo>
                <a:lnTo>
                  <a:pt x="840778" y="383539"/>
                </a:lnTo>
                <a:lnTo>
                  <a:pt x="533894" y="383539"/>
                </a:lnTo>
                <a:lnTo>
                  <a:pt x="533894" y="334009"/>
                </a:lnTo>
                <a:close/>
              </a:path>
              <a:path w="1177289" h="1008379">
                <a:moveTo>
                  <a:pt x="589946" y="320039"/>
                </a:moveTo>
                <a:lnTo>
                  <a:pt x="197583" y="320039"/>
                </a:lnTo>
                <a:lnTo>
                  <a:pt x="225083" y="323849"/>
                </a:lnTo>
                <a:lnTo>
                  <a:pt x="253634" y="328929"/>
                </a:lnTo>
                <a:lnTo>
                  <a:pt x="253634" y="384809"/>
                </a:lnTo>
                <a:lnTo>
                  <a:pt x="309686" y="384809"/>
                </a:lnTo>
                <a:lnTo>
                  <a:pt x="309686" y="334009"/>
                </a:lnTo>
                <a:lnTo>
                  <a:pt x="533894" y="334009"/>
                </a:lnTo>
                <a:lnTo>
                  <a:pt x="533894" y="328929"/>
                </a:lnTo>
                <a:lnTo>
                  <a:pt x="547776" y="326389"/>
                </a:lnTo>
                <a:lnTo>
                  <a:pt x="576064" y="322579"/>
                </a:lnTo>
                <a:lnTo>
                  <a:pt x="589946" y="320039"/>
                </a:lnTo>
                <a:close/>
              </a:path>
              <a:path w="1177289" h="1008379">
                <a:moveTo>
                  <a:pt x="645998" y="320039"/>
                </a:moveTo>
                <a:lnTo>
                  <a:pt x="589946" y="320039"/>
                </a:lnTo>
                <a:lnTo>
                  <a:pt x="589946" y="373379"/>
                </a:lnTo>
                <a:lnTo>
                  <a:pt x="576852" y="375919"/>
                </a:lnTo>
                <a:lnTo>
                  <a:pt x="533894" y="383539"/>
                </a:lnTo>
                <a:lnTo>
                  <a:pt x="840778" y="383539"/>
                </a:lnTo>
                <a:lnTo>
                  <a:pt x="840778" y="378459"/>
                </a:lnTo>
                <a:lnTo>
                  <a:pt x="838122" y="356869"/>
                </a:lnTo>
                <a:lnTo>
                  <a:pt x="645998" y="356869"/>
                </a:lnTo>
                <a:lnTo>
                  <a:pt x="645998" y="320039"/>
                </a:lnTo>
                <a:close/>
              </a:path>
              <a:path w="1177289" h="1008379">
                <a:moveTo>
                  <a:pt x="702050" y="283209"/>
                </a:moveTo>
                <a:lnTo>
                  <a:pt x="85479" y="283209"/>
                </a:lnTo>
                <a:lnTo>
                  <a:pt x="98375" y="289559"/>
                </a:lnTo>
                <a:lnTo>
                  <a:pt x="111928" y="294639"/>
                </a:lnTo>
                <a:lnTo>
                  <a:pt x="126270" y="299719"/>
                </a:lnTo>
                <a:lnTo>
                  <a:pt x="141531" y="304799"/>
                </a:lnTo>
                <a:lnTo>
                  <a:pt x="141531" y="356869"/>
                </a:lnTo>
                <a:lnTo>
                  <a:pt x="197583" y="356869"/>
                </a:lnTo>
                <a:lnTo>
                  <a:pt x="197583" y="320039"/>
                </a:lnTo>
                <a:lnTo>
                  <a:pt x="645998" y="320039"/>
                </a:lnTo>
                <a:lnTo>
                  <a:pt x="645998" y="306069"/>
                </a:lnTo>
                <a:lnTo>
                  <a:pt x="675075" y="295909"/>
                </a:lnTo>
                <a:lnTo>
                  <a:pt x="688956" y="289559"/>
                </a:lnTo>
                <a:lnTo>
                  <a:pt x="702050" y="283209"/>
                </a:lnTo>
                <a:close/>
              </a:path>
              <a:path w="1177289" h="1008379">
                <a:moveTo>
                  <a:pt x="787816" y="283209"/>
                </a:moveTo>
                <a:lnTo>
                  <a:pt x="702050" y="283209"/>
                </a:lnTo>
                <a:lnTo>
                  <a:pt x="702050" y="308609"/>
                </a:lnTo>
                <a:lnTo>
                  <a:pt x="698218" y="322579"/>
                </a:lnTo>
                <a:lnTo>
                  <a:pt x="687161" y="334009"/>
                </a:lnTo>
                <a:lnTo>
                  <a:pt x="669535" y="346709"/>
                </a:lnTo>
                <a:lnTo>
                  <a:pt x="645998" y="356869"/>
                </a:lnTo>
                <a:lnTo>
                  <a:pt x="838122" y="356869"/>
                </a:lnTo>
                <a:lnTo>
                  <a:pt x="837341" y="350519"/>
                </a:lnTo>
                <a:lnTo>
                  <a:pt x="826940" y="323849"/>
                </a:lnTo>
                <a:lnTo>
                  <a:pt x="809446" y="300989"/>
                </a:lnTo>
                <a:lnTo>
                  <a:pt x="787816" y="283209"/>
                </a:lnTo>
                <a:close/>
              </a:path>
              <a:path w="1177289" h="1008379">
                <a:moveTo>
                  <a:pt x="448765" y="335279"/>
                </a:moveTo>
                <a:lnTo>
                  <a:pt x="337187" y="335279"/>
                </a:lnTo>
                <a:lnTo>
                  <a:pt x="351265" y="336549"/>
                </a:lnTo>
                <a:lnTo>
                  <a:pt x="434883" y="336549"/>
                </a:lnTo>
                <a:lnTo>
                  <a:pt x="448765" y="335279"/>
                </a:lnTo>
                <a:close/>
              </a:path>
              <a:path w="1177289" h="1008379">
                <a:moveTo>
                  <a:pt x="477842" y="334009"/>
                </a:moveTo>
                <a:lnTo>
                  <a:pt x="309686" y="334009"/>
                </a:lnTo>
                <a:lnTo>
                  <a:pt x="323371" y="335279"/>
                </a:lnTo>
                <a:lnTo>
                  <a:pt x="463172" y="335279"/>
                </a:lnTo>
                <a:lnTo>
                  <a:pt x="477842" y="334009"/>
                </a:lnTo>
                <a:close/>
              </a:path>
              <a:path w="1177289" h="1008379">
                <a:moveTo>
                  <a:pt x="745344" y="85089"/>
                </a:moveTo>
                <a:lnTo>
                  <a:pt x="393764" y="85089"/>
                </a:lnTo>
                <a:lnTo>
                  <a:pt x="464671" y="86359"/>
                </a:lnTo>
                <a:lnTo>
                  <a:pt x="529645" y="92709"/>
                </a:lnTo>
                <a:lnTo>
                  <a:pt x="586874" y="102869"/>
                </a:lnTo>
                <a:lnTo>
                  <a:pt x="634542" y="115569"/>
                </a:lnTo>
                <a:lnTo>
                  <a:pt x="670837" y="132079"/>
                </a:lnTo>
                <a:lnTo>
                  <a:pt x="702050" y="168909"/>
                </a:lnTo>
                <a:lnTo>
                  <a:pt x="693944" y="187959"/>
                </a:lnTo>
                <a:lnTo>
                  <a:pt x="634542" y="220979"/>
                </a:lnTo>
                <a:lnTo>
                  <a:pt x="586874" y="233679"/>
                </a:lnTo>
                <a:lnTo>
                  <a:pt x="529645" y="243839"/>
                </a:lnTo>
                <a:lnTo>
                  <a:pt x="464671" y="250189"/>
                </a:lnTo>
                <a:lnTo>
                  <a:pt x="393764" y="252729"/>
                </a:lnTo>
                <a:lnTo>
                  <a:pt x="784726" y="252729"/>
                </a:lnTo>
                <a:lnTo>
                  <a:pt x="784726" y="168909"/>
                </a:lnTo>
                <a:lnTo>
                  <a:pt x="778527" y="130809"/>
                </a:lnTo>
                <a:lnTo>
                  <a:pt x="760018" y="99059"/>
                </a:lnTo>
                <a:lnTo>
                  <a:pt x="745344" y="85089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96792" y="771855"/>
            <a:ext cx="2867025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FINANCE</a:t>
            </a:r>
            <a:r>
              <a:rPr dirty="0" spc="-380"/>
              <a:t> </a:t>
            </a:r>
            <a:r>
              <a:rPr dirty="0" spc="-10"/>
              <a:t>TYPES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054100" y="2085543"/>
            <a:ext cx="7508875" cy="37363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71120">
              <a:lnSpc>
                <a:spcPct val="100000"/>
              </a:lnSpc>
              <a:spcBef>
                <a:spcPts val="100"/>
              </a:spcBef>
            </a:pPr>
            <a:r>
              <a:rPr dirty="0" sz="3600">
                <a:latin typeface="Gill Sans MT"/>
                <a:cs typeface="Gill Sans MT"/>
              </a:rPr>
              <a:t>Maintenance</a:t>
            </a:r>
            <a:r>
              <a:rPr dirty="0" sz="3600" spc="-15">
                <a:latin typeface="Gill Sans MT"/>
                <a:cs typeface="Gill Sans MT"/>
              </a:rPr>
              <a:t> </a:t>
            </a:r>
            <a:r>
              <a:rPr dirty="0" sz="3600" spc="-10">
                <a:latin typeface="Gill Sans MT"/>
                <a:cs typeface="Gill Sans MT"/>
              </a:rPr>
              <a:t>Loans</a:t>
            </a:r>
            <a:endParaRPr sz="3600">
              <a:latin typeface="Gill Sans MT"/>
              <a:cs typeface="Gill Sans MT"/>
            </a:endParaRPr>
          </a:p>
          <a:p>
            <a:pPr marL="279400" marR="291465" indent="-228600">
              <a:lnSpc>
                <a:spcPct val="120000"/>
              </a:lnSpc>
              <a:spcBef>
                <a:spcPts val="1255"/>
              </a:spcBef>
              <a:buClr>
                <a:srgbClr val="B71E42"/>
              </a:buClr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dirty="0" sz="2000">
                <a:latin typeface="Gill Sans MT"/>
                <a:cs typeface="Gill Sans MT"/>
              </a:rPr>
              <a:t>The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other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costs</a:t>
            </a:r>
            <a:r>
              <a:rPr dirty="0" sz="2000" spc="-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are</a:t>
            </a:r>
            <a:r>
              <a:rPr dirty="0" sz="2000" spc="-2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living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costs.</a:t>
            </a:r>
            <a:r>
              <a:rPr dirty="0" sz="2000" spc="3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Maintenance</a:t>
            </a:r>
            <a:r>
              <a:rPr dirty="0" sz="2000" spc="-4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Loans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can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be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used </a:t>
            </a:r>
            <a:r>
              <a:rPr dirty="0" sz="2000" spc="-25">
                <a:latin typeface="Gill Sans MT"/>
                <a:cs typeface="Gill Sans MT"/>
              </a:rPr>
              <a:t>to </a:t>
            </a:r>
            <a:r>
              <a:rPr dirty="0" sz="2000">
                <a:latin typeface="Gill Sans MT"/>
                <a:cs typeface="Gill Sans MT"/>
              </a:rPr>
              <a:t>help</a:t>
            </a:r>
            <a:r>
              <a:rPr dirty="0" sz="2000" spc="-1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with</a:t>
            </a:r>
            <a:r>
              <a:rPr dirty="0" sz="2000" spc="-2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living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costs,</a:t>
            </a:r>
            <a:r>
              <a:rPr dirty="0" sz="2000" spc="-19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such</a:t>
            </a:r>
            <a:r>
              <a:rPr dirty="0" sz="2000" spc="-5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as</a:t>
            </a:r>
            <a:r>
              <a:rPr dirty="0" sz="2000" spc="15">
                <a:latin typeface="Gill Sans MT"/>
                <a:cs typeface="Gill Sans MT"/>
              </a:rPr>
              <a:t> </a:t>
            </a:r>
            <a:r>
              <a:rPr dirty="0" sz="2000" spc="-10">
                <a:latin typeface="Gill Sans MT"/>
                <a:cs typeface="Gill Sans MT"/>
              </a:rPr>
              <a:t>rent.</a:t>
            </a:r>
            <a:endParaRPr sz="2000">
              <a:latin typeface="Gill Sans MT"/>
              <a:cs typeface="Gill Sans MT"/>
            </a:endParaRPr>
          </a:p>
          <a:p>
            <a:pPr marL="279400" indent="-228600">
              <a:lnSpc>
                <a:spcPct val="100000"/>
              </a:lnSpc>
              <a:spcBef>
                <a:spcPts val="1490"/>
              </a:spcBef>
              <a:buClr>
                <a:srgbClr val="B71E42"/>
              </a:buClr>
              <a:buFont typeface="Arial"/>
              <a:buChar char="•"/>
              <a:tabLst>
                <a:tab pos="278765" algn="l"/>
                <a:tab pos="279400" algn="l"/>
              </a:tabLst>
            </a:pPr>
            <a:r>
              <a:rPr dirty="0" sz="2000">
                <a:latin typeface="Gill Sans MT"/>
                <a:cs typeface="Gill Sans MT"/>
              </a:rPr>
              <a:t>Students</a:t>
            </a:r>
            <a:r>
              <a:rPr dirty="0" sz="2000" spc="-4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can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apply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for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a</a:t>
            </a:r>
            <a:r>
              <a:rPr dirty="0" sz="2000" spc="-3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maintenance</a:t>
            </a:r>
            <a:r>
              <a:rPr dirty="0" sz="2000" spc="-50">
                <a:latin typeface="Gill Sans MT"/>
                <a:cs typeface="Gill Sans MT"/>
              </a:rPr>
              <a:t> </a:t>
            </a:r>
            <a:r>
              <a:rPr dirty="0" sz="2000">
                <a:latin typeface="Gill Sans MT"/>
                <a:cs typeface="Gill Sans MT"/>
              </a:rPr>
              <a:t>loan</a:t>
            </a:r>
            <a:r>
              <a:rPr dirty="0" sz="2000" spc="-35">
                <a:latin typeface="Gill Sans MT"/>
                <a:cs typeface="Gill Sans MT"/>
              </a:rPr>
              <a:t> </a:t>
            </a:r>
            <a:r>
              <a:rPr dirty="0" sz="2000" spc="-25">
                <a:latin typeface="Gill Sans MT"/>
                <a:cs typeface="Gill Sans MT"/>
              </a:rPr>
              <a:t>if:</a:t>
            </a:r>
            <a:endParaRPr sz="2000">
              <a:latin typeface="Gill Sans MT"/>
              <a:cs typeface="Gill Sans MT"/>
            </a:endParaRPr>
          </a:p>
          <a:p>
            <a:pPr lvl="1" marL="736600" marR="43180" indent="-228600">
              <a:lnSpc>
                <a:spcPct val="120000"/>
              </a:lnSpc>
              <a:spcBef>
                <a:spcPts val="525"/>
              </a:spcBef>
              <a:buClr>
                <a:srgbClr val="B71E42"/>
              </a:buClr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dirty="0" sz="1800">
                <a:latin typeface="Gill Sans MT"/>
                <a:cs typeface="Gill Sans MT"/>
              </a:rPr>
              <a:t>They</a:t>
            </a:r>
            <a:r>
              <a:rPr dirty="0" sz="1800" spc="-30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have</a:t>
            </a:r>
            <a:r>
              <a:rPr dirty="0" sz="1800" spc="-45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lived</a:t>
            </a:r>
            <a:r>
              <a:rPr dirty="0" sz="1800" spc="-25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in</a:t>
            </a:r>
            <a:r>
              <a:rPr dirty="0" sz="1800" spc="-30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the</a:t>
            </a:r>
            <a:r>
              <a:rPr dirty="0" sz="1800" spc="-35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UK</a:t>
            </a:r>
            <a:r>
              <a:rPr dirty="0" sz="1800" spc="-35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for</a:t>
            </a:r>
            <a:r>
              <a:rPr dirty="0" sz="1800" spc="-40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more</a:t>
            </a:r>
            <a:r>
              <a:rPr dirty="0" sz="1800" spc="-45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than</a:t>
            </a:r>
            <a:r>
              <a:rPr dirty="0" sz="1800" spc="-25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3</a:t>
            </a:r>
            <a:r>
              <a:rPr dirty="0" sz="1800" spc="-25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years</a:t>
            </a:r>
            <a:r>
              <a:rPr dirty="0" sz="1800" spc="-35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before</a:t>
            </a:r>
            <a:r>
              <a:rPr dirty="0" sz="1800" spc="-45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the</a:t>
            </a:r>
            <a:r>
              <a:rPr dirty="0" sz="1800" spc="-35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first</a:t>
            </a:r>
            <a:r>
              <a:rPr dirty="0" sz="1800" spc="-35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day</a:t>
            </a:r>
            <a:r>
              <a:rPr dirty="0" sz="1800" spc="-40">
                <a:latin typeface="Gill Sans MT"/>
                <a:cs typeface="Gill Sans MT"/>
              </a:rPr>
              <a:t> </a:t>
            </a:r>
            <a:r>
              <a:rPr dirty="0" sz="1800" spc="-25">
                <a:latin typeface="Gill Sans MT"/>
                <a:cs typeface="Gill Sans MT"/>
              </a:rPr>
              <a:t>in </a:t>
            </a:r>
            <a:r>
              <a:rPr dirty="0" sz="1800">
                <a:latin typeface="Gill Sans MT"/>
                <a:cs typeface="Gill Sans MT"/>
              </a:rPr>
              <a:t>the</a:t>
            </a:r>
            <a:r>
              <a:rPr dirty="0" sz="1800" spc="5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academic</a:t>
            </a:r>
            <a:r>
              <a:rPr dirty="0" sz="1800" spc="-20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year</a:t>
            </a:r>
            <a:r>
              <a:rPr dirty="0" sz="1800" spc="5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of</a:t>
            </a:r>
            <a:r>
              <a:rPr dirty="0" sz="1800" spc="-5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their</a:t>
            </a:r>
            <a:r>
              <a:rPr dirty="0" sz="1800" spc="10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chosen</a:t>
            </a:r>
            <a:r>
              <a:rPr dirty="0" sz="1800" spc="-15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course.This</a:t>
            </a:r>
            <a:r>
              <a:rPr dirty="0" sz="1800" spc="5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means</a:t>
            </a:r>
            <a:r>
              <a:rPr dirty="0" sz="1800" spc="-10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that</a:t>
            </a:r>
            <a:r>
              <a:rPr dirty="0" sz="1800" spc="-5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if</a:t>
            </a:r>
            <a:r>
              <a:rPr dirty="0" sz="1800" spc="5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their</a:t>
            </a:r>
            <a:r>
              <a:rPr dirty="0" sz="1800" spc="20">
                <a:latin typeface="Gill Sans MT"/>
                <a:cs typeface="Gill Sans MT"/>
              </a:rPr>
              <a:t> </a:t>
            </a:r>
            <a:r>
              <a:rPr dirty="0" sz="1800" spc="-10">
                <a:latin typeface="Gill Sans MT"/>
                <a:cs typeface="Gill Sans MT"/>
              </a:rPr>
              <a:t>course </a:t>
            </a:r>
            <a:r>
              <a:rPr dirty="0" sz="1800">
                <a:latin typeface="Gill Sans MT"/>
                <a:cs typeface="Gill Sans MT"/>
              </a:rPr>
              <a:t>starts</a:t>
            </a:r>
            <a:r>
              <a:rPr dirty="0" sz="1800" spc="-40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on</a:t>
            </a:r>
            <a:r>
              <a:rPr dirty="0" sz="1800" spc="-20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the</a:t>
            </a:r>
            <a:r>
              <a:rPr dirty="0" sz="1800" spc="-10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1</a:t>
            </a:r>
            <a:r>
              <a:rPr dirty="0" baseline="25462" sz="1800">
                <a:latin typeface="Gill Sans MT"/>
                <a:cs typeface="Gill Sans MT"/>
              </a:rPr>
              <a:t>st</a:t>
            </a:r>
            <a:r>
              <a:rPr dirty="0" baseline="25462" sz="1800" spc="225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September</a:t>
            </a:r>
            <a:r>
              <a:rPr dirty="0" sz="1800" spc="-25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2022,</a:t>
            </a:r>
            <a:r>
              <a:rPr dirty="0" sz="1800" spc="-185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they</a:t>
            </a:r>
            <a:r>
              <a:rPr dirty="0" sz="1800" spc="-20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must</a:t>
            </a:r>
            <a:r>
              <a:rPr dirty="0" sz="1800" spc="-30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have</a:t>
            </a:r>
            <a:r>
              <a:rPr dirty="0" sz="1800" spc="-20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been</a:t>
            </a:r>
            <a:r>
              <a:rPr dirty="0" sz="1800" spc="-20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living</a:t>
            </a:r>
            <a:r>
              <a:rPr dirty="0" sz="1800" spc="-10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in</a:t>
            </a:r>
            <a:r>
              <a:rPr dirty="0" sz="1800" spc="-10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the</a:t>
            </a:r>
            <a:r>
              <a:rPr dirty="0" sz="1800" spc="-10">
                <a:latin typeface="Gill Sans MT"/>
                <a:cs typeface="Gill Sans MT"/>
              </a:rPr>
              <a:t> </a:t>
            </a:r>
            <a:r>
              <a:rPr dirty="0" sz="1800" spc="-25">
                <a:latin typeface="Gill Sans MT"/>
                <a:cs typeface="Gill Sans MT"/>
              </a:rPr>
              <a:t>UK </a:t>
            </a:r>
            <a:r>
              <a:rPr dirty="0" sz="1800">
                <a:latin typeface="Gill Sans MT"/>
                <a:cs typeface="Gill Sans MT"/>
              </a:rPr>
              <a:t>since</a:t>
            </a:r>
            <a:r>
              <a:rPr dirty="0" sz="1800" spc="-25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the</a:t>
            </a:r>
            <a:r>
              <a:rPr dirty="0" sz="1800" spc="-10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1</a:t>
            </a:r>
            <a:r>
              <a:rPr dirty="0" baseline="25462" sz="1800">
                <a:latin typeface="Gill Sans MT"/>
                <a:cs typeface="Gill Sans MT"/>
              </a:rPr>
              <a:t>st</a:t>
            </a:r>
            <a:r>
              <a:rPr dirty="0" baseline="25462" sz="1800" spc="262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September</a:t>
            </a:r>
            <a:r>
              <a:rPr dirty="0" sz="1800" spc="-15">
                <a:latin typeface="Gill Sans MT"/>
                <a:cs typeface="Gill Sans MT"/>
              </a:rPr>
              <a:t> </a:t>
            </a:r>
            <a:r>
              <a:rPr dirty="0" sz="1800" spc="-20">
                <a:latin typeface="Gill Sans MT"/>
                <a:cs typeface="Gill Sans MT"/>
              </a:rPr>
              <a:t>2019</a:t>
            </a:r>
            <a:endParaRPr sz="1800">
              <a:latin typeface="Gill Sans MT"/>
              <a:cs typeface="Gill Sans MT"/>
            </a:endParaRPr>
          </a:p>
          <a:p>
            <a:pPr lvl="1" marL="736600" indent="-228600">
              <a:lnSpc>
                <a:spcPct val="100000"/>
              </a:lnSpc>
              <a:spcBef>
                <a:spcPts val="935"/>
              </a:spcBef>
              <a:buClr>
                <a:srgbClr val="B71E42"/>
              </a:buClr>
              <a:buFont typeface="Arial"/>
              <a:buChar char="•"/>
              <a:tabLst>
                <a:tab pos="735965" algn="l"/>
                <a:tab pos="736600" algn="l"/>
              </a:tabLst>
            </a:pPr>
            <a:r>
              <a:rPr dirty="0" sz="1800">
                <a:latin typeface="Gill Sans MT"/>
                <a:cs typeface="Gill Sans MT"/>
              </a:rPr>
              <a:t>Students</a:t>
            </a:r>
            <a:r>
              <a:rPr dirty="0" sz="1800" spc="-20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that</a:t>
            </a:r>
            <a:r>
              <a:rPr dirty="0" sz="1800" spc="-30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have</a:t>
            </a:r>
            <a:r>
              <a:rPr dirty="0" sz="1800" spc="-35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settled</a:t>
            </a:r>
            <a:r>
              <a:rPr dirty="0" sz="1800" spc="-30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status</a:t>
            </a:r>
            <a:r>
              <a:rPr dirty="0" sz="1800" spc="-30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can</a:t>
            </a:r>
            <a:r>
              <a:rPr dirty="0" sz="1800" spc="-25">
                <a:latin typeface="Gill Sans MT"/>
                <a:cs typeface="Gill Sans MT"/>
              </a:rPr>
              <a:t> </a:t>
            </a:r>
            <a:r>
              <a:rPr dirty="0" sz="1800">
                <a:latin typeface="Gill Sans MT"/>
                <a:cs typeface="Gill Sans MT"/>
              </a:rPr>
              <a:t>also</a:t>
            </a:r>
            <a:r>
              <a:rPr dirty="0" sz="1800" spc="-30">
                <a:latin typeface="Gill Sans MT"/>
                <a:cs typeface="Gill Sans MT"/>
              </a:rPr>
              <a:t> </a:t>
            </a:r>
            <a:r>
              <a:rPr dirty="0" sz="1800" spc="-10">
                <a:latin typeface="Gill Sans MT"/>
                <a:cs typeface="Gill Sans MT"/>
              </a:rPr>
              <a:t>apply</a:t>
            </a:r>
            <a:endParaRPr sz="1800">
              <a:latin typeface="Gill Sans MT"/>
              <a:cs typeface="Gill Sans MT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6918083" y="5534939"/>
            <a:ext cx="904875" cy="587375"/>
          </a:xfrm>
          <a:custGeom>
            <a:avLst/>
            <a:gdLst/>
            <a:ahLst/>
            <a:cxnLst/>
            <a:rect l="l" t="t" r="r" b="b"/>
            <a:pathLst>
              <a:path w="904875" h="587375">
                <a:moveTo>
                  <a:pt x="345973" y="240245"/>
                </a:moveTo>
                <a:lnTo>
                  <a:pt x="292747" y="240245"/>
                </a:lnTo>
                <a:lnTo>
                  <a:pt x="292747" y="346760"/>
                </a:lnTo>
                <a:lnTo>
                  <a:pt x="345973" y="346760"/>
                </a:lnTo>
                <a:lnTo>
                  <a:pt x="345973" y="240245"/>
                </a:lnTo>
                <a:close/>
              </a:path>
              <a:path w="904875" h="587375">
                <a:moveTo>
                  <a:pt x="612114" y="240245"/>
                </a:moveTo>
                <a:lnTo>
                  <a:pt x="558876" y="240245"/>
                </a:lnTo>
                <a:lnTo>
                  <a:pt x="558876" y="346760"/>
                </a:lnTo>
                <a:lnTo>
                  <a:pt x="612114" y="346760"/>
                </a:lnTo>
                <a:lnTo>
                  <a:pt x="612114" y="240245"/>
                </a:lnTo>
                <a:close/>
              </a:path>
              <a:path w="904875" h="587375">
                <a:moveTo>
                  <a:pt x="904862" y="240245"/>
                </a:moveTo>
                <a:lnTo>
                  <a:pt x="825017" y="240245"/>
                </a:lnTo>
                <a:lnTo>
                  <a:pt x="825017" y="346760"/>
                </a:lnTo>
                <a:lnTo>
                  <a:pt x="904862" y="346760"/>
                </a:lnTo>
                <a:lnTo>
                  <a:pt x="904862" y="240245"/>
                </a:lnTo>
                <a:close/>
              </a:path>
              <a:path w="904875" h="587375">
                <a:moveTo>
                  <a:pt x="904862" y="0"/>
                </a:moveTo>
                <a:lnTo>
                  <a:pt x="0" y="0"/>
                </a:lnTo>
                <a:lnTo>
                  <a:pt x="0" y="80035"/>
                </a:lnTo>
                <a:lnTo>
                  <a:pt x="0" y="186753"/>
                </a:lnTo>
                <a:lnTo>
                  <a:pt x="0" y="586917"/>
                </a:lnTo>
                <a:lnTo>
                  <a:pt x="904862" y="586917"/>
                </a:lnTo>
                <a:lnTo>
                  <a:pt x="904862" y="506882"/>
                </a:lnTo>
                <a:lnTo>
                  <a:pt x="79832" y="506882"/>
                </a:lnTo>
                <a:lnTo>
                  <a:pt x="79832" y="400177"/>
                </a:lnTo>
                <a:lnTo>
                  <a:pt x="292747" y="400177"/>
                </a:lnTo>
                <a:lnTo>
                  <a:pt x="292747" y="506539"/>
                </a:lnTo>
                <a:lnTo>
                  <a:pt x="345973" y="506539"/>
                </a:lnTo>
                <a:lnTo>
                  <a:pt x="345973" y="400177"/>
                </a:lnTo>
                <a:lnTo>
                  <a:pt x="558876" y="400177"/>
                </a:lnTo>
                <a:lnTo>
                  <a:pt x="558876" y="506539"/>
                </a:lnTo>
                <a:lnTo>
                  <a:pt x="612114" y="506539"/>
                </a:lnTo>
                <a:lnTo>
                  <a:pt x="612114" y="400177"/>
                </a:lnTo>
                <a:lnTo>
                  <a:pt x="825017" y="400177"/>
                </a:lnTo>
                <a:lnTo>
                  <a:pt x="825017" y="506539"/>
                </a:lnTo>
                <a:lnTo>
                  <a:pt x="904862" y="506539"/>
                </a:lnTo>
                <a:lnTo>
                  <a:pt x="904862" y="400177"/>
                </a:lnTo>
                <a:lnTo>
                  <a:pt x="904862" y="400024"/>
                </a:lnTo>
                <a:lnTo>
                  <a:pt x="904862" y="346811"/>
                </a:lnTo>
                <a:lnTo>
                  <a:pt x="79832" y="346811"/>
                </a:lnTo>
                <a:lnTo>
                  <a:pt x="79832" y="240106"/>
                </a:lnTo>
                <a:lnTo>
                  <a:pt x="904862" y="240106"/>
                </a:lnTo>
                <a:lnTo>
                  <a:pt x="904862" y="186982"/>
                </a:lnTo>
                <a:lnTo>
                  <a:pt x="904862" y="186753"/>
                </a:lnTo>
                <a:lnTo>
                  <a:pt x="904862" y="80467"/>
                </a:lnTo>
                <a:lnTo>
                  <a:pt x="825017" y="80467"/>
                </a:lnTo>
                <a:lnTo>
                  <a:pt x="825017" y="186753"/>
                </a:lnTo>
                <a:lnTo>
                  <a:pt x="612114" y="186753"/>
                </a:lnTo>
                <a:lnTo>
                  <a:pt x="612114" y="80467"/>
                </a:lnTo>
                <a:lnTo>
                  <a:pt x="558876" y="80467"/>
                </a:lnTo>
                <a:lnTo>
                  <a:pt x="558876" y="186753"/>
                </a:lnTo>
                <a:lnTo>
                  <a:pt x="345973" y="186753"/>
                </a:lnTo>
                <a:lnTo>
                  <a:pt x="345973" y="80467"/>
                </a:lnTo>
                <a:lnTo>
                  <a:pt x="292747" y="80467"/>
                </a:lnTo>
                <a:lnTo>
                  <a:pt x="292747" y="186753"/>
                </a:lnTo>
                <a:lnTo>
                  <a:pt x="79832" y="186753"/>
                </a:lnTo>
                <a:lnTo>
                  <a:pt x="79832" y="80035"/>
                </a:lnTo>
                <a:lnTo>
                  <a:pt x="904862" y="80035"/>
                </a:lnTo>
                <a:lnTo>
                  <a:pt x="904862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5" name="object 5" descr=""/>
          <p:cNvGrpSpPr/>
          <p:nvPr/>
        </p:nvGrpSpPr>
        <p:grpSpPr>
          <a:xfrm>
            <a:off x="6918084" y="5215957"/>
            <a:ext cx="904875" cy="266700"/>
            <a:chOff x="6918084" y="5215957"/>
            <a:chExt cx="904875" cy="266700"/>
          </a:xfrm>
        </p:grpSpPr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077766" y="5215957"/>
              <a:ext cx="79840" cy="159777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83425" y="5215957"/>
              <a:ext cx="79840" cy="159777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6918084" y="5295845"/>
              <a:ext cx="904875" cy="186690"/>
            </a:xfrm>
            <a:custGeom>
              <a:avLst/>
              <a:gdLst/>
              <a:ahLst/>
              <a:cxnLst/>
              <a:rect l="l" t="t" r="r" b="b"/>
              <a:pathLst>
                <a:path w="904875" h="186689">
                  <a:moveTo>
                    <a:pt x="904863" y="0"/>
                  </a:moveTo>
                  <a:lnTo>
                    <a:pt x="798409" y="0"/>
                  </a:lnTo>
                  <a:lnTo>
                    <a:pt x="798409" y="39944"/>
                  </a:lnTo>
                  <a:lnTo>
                    <a:pt x="791152" y="76414"/>
                  </a:lnTo>
                  <a:lnTo>
                    <a:pt x="771296" y="106019"/>
                  </a:lnTo>
                  <a:lnTo>
                    <a:pt x="741709" y="125887"/>
                  </a:lnTo>
                  <a:lnTo>
                    <a:pt x="705261" y="133147"/>
                  </a:lnTo>
                  <a:lnTo>
                    <a:pt x="668813" y="125887"/>
                  </a:lnTo>
                  <a:lnTo>
                    <a:pt x="639226" y="106019"/>
                  </a:lnTo>
                  <a:lnTo>
                    <a:pt x="619370" y="76414"/>
                  </a:lnTo>
                  <a:lnTo>
                    <a:pt x="612113" y="39944"/>
                  </a:lnTo>
                  <a:lnTo>
                    <a:pt x="612113" y="0"/>
                  </a:lnTo>
                  <a:lnTo>
                    <a:pt x="292750" y="0"/>
                  </a:lnTo>
                  <a:lnTo>
                    <a:pt x="292750" y="39944"/>
                  </a:lnTo>
                  <a:lnTo>
                    <a:pt x="265637" y="106019"/>
                  </a:lnTo>
                  <a:lnTo>
                    <a:pt x="199602" y="133147"/>
                  </a:lnTo>
                  <a:lnTo>
                    <a:pt x="163154" y="125887"/>
                  </a:lnTo>
                  <a:lnTo>
                    <a:pt x="133567" y="106019"/>
                  </a:lnTo>
                  <a:lnTo>
                    <a:pt x="113710" y="76414"/>
                  </a:lnTo>
                  <a:lnTo>
                    <a:pt x="106454" y="39944"/>
                  </a:lnTo>
                  <a:lnTo>
                    <a:pt x="106454" y="0"/>
                  </a:lnTo>
                  <a:lnTo>
                    <a:pt x="0" y="0"/>
                  </a:lnTo>
                  <a:lnTo>
                    <a:pt x="0" y="186407"/>
                  </a:lnTo>
                  <a:lnTo>
                    <a:pt x="904863" y="186407"/>
                  </a:lnTo>
                  <a:lnTo>
                    <a:pt x="904863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Jamie Kelly</dc:creator>
  <dc:title>PowerPoint Presentation</dc:title>
  <dcterms:created xsi:type="dcterms:W3CDTF">2022-05-06T15:14:54Z</dcterms:created>
  <dcterms:modified xsi:type="dcterms:W3CDTF">2022-05-06T15:14:54Z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2022-04-26T00:00:00Z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2022-05-06T00:00:00Z</vt:filetime>
  </property>
</Properties>
</file>